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ender Singh" initials="M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6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58"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59"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60"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61"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62"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63"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1198630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6763"/>
            <a:ext cx="6823075" cy="3838575"/>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9A0EA98-5831-4853-B862-C702E6EB345C}" type="slidenum">
              <a:rPr lang="en-US" smtClean="0"/>
              <a:t>1</a:t>
            </a:fld>
            <a:endParaRPr lang="en-US"/>
          </a:p>
        </p:txBody>
      </p:sp>
    </p:spTree>
    <p:extLst>
      <p:ext uri="{BB962C8B-B14F-4D97-AF65-F5344CB8AC3E}">
        <p14:creationId xmlns:p14="http://schemas.microsoft.com/office/powerpoint/2010/main" val="1945603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 name="Group 6"/>
          <p:cNvGrpSpPr/>
          <p:nvPr/>
        </p:nvGrpSpPr>
        <p:grpSpPr>
          <a:xfrm>
            <a:off x="0" y="-8467"/>
            <a:ext cx="12192000" cy="6866467"/>
            <a:chOff x="0" y="-8467"/>
            <a:chExt cx="12192000" cy="6866467"/>
          </a:xfrm>
        </p:grpSpPr>
        <p:cxnSp>
          <p:nvCxnSpPr>
            <p:cNvPr id="3145730" name="Straight Connector 31"/>
            <p:cNvCxnSpPr>
              <a:cxnSpLocks/>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20"/>
            <p:cNvCxnSpPr>
              <a:cxnSpLocks/>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589"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0"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1"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2"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3"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4"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5"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6"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97"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1048598"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48599" name="Date Placeholder 3"/>
          <p:cNvSpPr>
            <a:spLocks noGrp="1"/>
          </p:cNvSpPr>
          <p:nvPr>
            <p:ph type="dt" sz="half" idx="10"/>
          </p:nvPr>
        </p:nvSpPr>
        <p:spPr/>
        <p:txBody>
          <a:bodyPr/>
          <a:lstStyle/>
          <a:p>
            <a:fld id="{78BAA783-E90D-43F9-8CFB-1AF38D9D2E57}" type="datetime1">
              <a:rPr lang="en-US" smtClean="0"/>
              <a:t>7/18/2022</a:t>
            </a:fld>
            <a:endParaRPr lang="en-US" dirty="0"/>
          </a:p>
        </p:txBody>
      </p:sp>
      <p:sp>
        <p:nvSpPr>
          <p:cNvPr id="1048600"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601"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16"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1048617"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18" name="Date Placeholder 3"/>
          <p:cNvSpPr>
            <a:spLocks noGrp="1"/>
          </p:cNvSpPr>
          <p:nvPr>
            <p:ph type="dt" sz="half" idx="10"/>
          </p:nvPr>
        </p:nvSpPr>
        <p:spPr/>
        <p:txBody>
          <a:bodyPr/>
          <a:lstStyle/>
          <a:p>
            <a:fld id="{B1DAAF8E-6C2A-4872-9EBF-BBFD2B4A7421}" type="datetime1">
              <a:rPr lang="en-US" smtClean="0"/>
              <a:t>7/18/2022</a:t>
            </a:fld>
            <a:endParaRPr lang="en-US" dirty="0"/>
          </a:p>
        </p:txBody>
      </p:sp>
      <p:sp>
        <p:nvSpPr>
          <p:cNvPr id="1048619"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620"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23"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1048724"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25" name="Date Placeholder 3"/>
          <p:cNvSpPr>
            <a:spLocks noGrp="1"/>
          </p:cNvSpPr>
          <p:nvPr>
            <p:ph type="dt" sz="half" idx="10"/>
          </p:nvPr>
        </p:nvSpPr>
        <p:spPr/>
        <p:txBody>
          <a:bodyPr/>
          <a:lstStyle/>
          <a:p>
            <a:fld id="{24AA6EB3-2E2F-40D2-934C-F80F1871A115}" type="datetime1">
              <a:rPr lang="en-US" smtClean="0"/>
              <a:t>7/18/2022</a:t>
            </a:fld>
            <a:endParaRPr lang="en-US" dirty="0"/>
          </a:p>
        </p:txBody>
      </p:sp>
      <p:sp>
        <p:nvSpPr>
          <p:cNvPr id="1048726"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27"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04" name="Title 1"/>
          <p:cNvSpPr>
            <a:spLocks noGrp="1"/>
          </p:cNvSpPr>
          <p:nvPr>
            <p:ph type="title"/>
          </p:nvPr>
        </p:nvSpPr>
        <p:spPr/>
        <p:txBody>
          <a:bodyPr/>
          <a:lstStyle/>
          <a:p>
            <a:r>
              <a:rPr lang="en-US"/>
              <a:t>Click to edit Master title style</a:t>
            </a:r>
            <a:endParaRPr lang="en-US" dirty="0"/>
          </a:p>
        </p:txBody>
      </p:sp>
      <p:sp>
        <p:nvSpPr>
          <p:cNvPr id="1048605"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6"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7" name="Date Placeholder 4"/>
          <p:cNvSpPr>
            <a:spLocks noGrp="1"/>
          </p:cNvSpPr>
          <p:nvPr>
            <p:ph type="dt" sz="half" idx="10"/>
          </p:nvPr>
        </p:nvSpPr>
        <p:spPr/>
        <p:txBody>
          <a:bodyPr/>
          <a:lstStyle/>
          <a:p>
            <a:fld id="{3C883367-A1B8-4FBA-A704-747255FD8840}" type="datetime1">
              <a:rPr lang="en-US" smtClean="0"/>
              <a:t>7/18/2022</a:t>
            </a:fld>
            <a:endParaRPr lang="en-US" dirty="0"/>
          </a:p>
        </p:txBody>
      </p:sp>
      <p:sp>
        <p:nvSpPr>
          <p:cNvPr id="1048608"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1048609"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28" name="Title 1"/>
          <p:cNvSpPr>
            <a:spLocks noGrp="1"/>
          </p:cNvSpPr>
          <p:nvPr>
            <p:ph type="title"/>
          </p:nvPr>
        </p:nvSpPr>
        <p:spPr/>
        <p:txBody>
          <a:bodyPr/>
          <a:lstStyle/>
          <a:p>
            <a:r>
              <a:rPr lang="en-US"/>
              <a:t>Click to edit Master title style</a:t>
            </a:r>
            <a:endParaRPr lang="en-US" dirty="0"/>
          </a:p>
        </p:txBody>
      </p:sp>
      <p:sp>
        <p:nvSpPr>
          <p:cNvPr id="1048729"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0"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1"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2"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3" name="Date Placeholder 6"/>
          <p:cNvSpPr>
            <a:spLocks noGrp="1"/>
          </p:cNvSpPr>
          <p:nvPr>
            <p:ph type="dt" sz="half" idx="10"/>
          </p:nvPr>
        </p:nvSpPr>
        <p:spPr/>
        <p:txBody>
          <a:bodyPr/>
          <a:lstStyle/>
          <a:p>
            <a:fld id="{71AC5DB7-9E4D-4007-B427-0786361BBC10}" type="datetime1">
              <a:rPr lang="en-US" smtClean="0"/>
              <a:t>7/18/2022</a:t>
            </a:fld>
            <a:endParaRPr lang="en-US" dirty="0"/>
          </a:p>
        </p:txBody>
      </p:sp>
      <p:sp>
        <p:nvSpPr>
          <p:cNvPr id="1048734" name="Footer Placeholder 7"/>
          <p:cNvSpPr>
            <a:spLocks noGrp="1"/>
          </p:cNvSpPr>
          <p:nvPr>
            <p:ph type="ftr" sz="quarter" idx="11"/>
          </p:nvPr>
        </p:nvSpPr>
        <p:spPr/>
        <p:txBody>
          <a:bodyPr/>
          <a:lstStyle/>
          <a:p>
            <a:r>
              <a:rPr lang="en-US" smtClean="0"/>
              <a:t>Department of Chemistry, GC Paonta Sahib</a:t>
            </a:r>
            <a:endParaRPr lang="en-US" dirty="0"/>
          </a:p>
        </p:txBody>
      </p:sp>
      <p:sp>
        <p:nvSpPr>
          <p:cNvPr id="1048735" name="Slide Number Placeholder 8"/>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1048633" name="Date Placeholder 2"/>
          <p:cNvSpPr>
            <a:spLocks noGrp="1"/>
          </p:cNvSpPr>
          <p:nvPr>
            <p:ph type="dt" sz="half" idx="10"/>
          </p:nvPr>
        </p:nvSpPr>
        <p:spPr/>
        <p:txBody>
          <a:bodyPr/>
          <a:lstStyle/>
          <a:p>
            <a:fld id="{8BFC3EA1-9E82-478D-B245-FB4028B88FDB}" type="datetime1">
              <a:rPr lang="en-US" smtClean="0"/>
              <a:t>7/18/2022</a:t>
            </a:fld>
            <a:endParaRPr lang="en-US" dirty="0"/>
          </a:p>
        </p:txBody>
      </p:sp>
      <p:sp>
        <p:nvSpPr>
          <p:cNvPr id="1048634" name="Footer Placeholder 3"/>
          <p:cNvSpPr>
            <a:spLocks noGrp="1"/>
          </p:cNvSpPr>
          <p:nvPr>
            <p:ph type="ftr" sz="quarter" idx="11"/>
          </p:nvPr>
        </p:nvSpPr>
        <p:spPr/>
        <p:txBody>
          <a:bodyPr/>
          <a:lstStyle/>
          <a:p>
            <a:r>
              <a:rPr lang="en-US" smtClean="0"/>
              <a:t>Department of Chemistry, GC Paonta Sahib</a:t>
            </a:r>
            <a:endParaRPr lang="en-US" dirty="0"/>
          </a:p>
        </p:txBody>
      </p:sp>
      <p:sp>
        <p:nvSpPr>
          <p:cNvPr id="1048635" name="Slide Number Placeholder 4"/>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24" name="Date Placeholder 1"/>
          <p:cNvSpPr>
            <a:spLocks noGrp="1"/>
          </p:cNvSpPr>
          <p:nvPr>
            <p:ph type="dt" sz="half" idx="10"/>
          </p:nvPr>
        </p:nvSpPr>
        <p:spPr/>
        <p:txBody>
          <a:bodyPr/>
          <a:lstStyle/>
          <a:p>
            <a:fld id="{500E872F-F88E-4774-BD7D-8F0F59E8DD6B}" type="datetime1">
              <a:rPr lang="en-US" smtClean="0"/>
              <a:t>7/18/2022</a:t>
            </a:fld>
            <a:endParaRPr lang="en-US" dirty="0"/>
          </a:p>
        </p:txBody>
      </p:sp>
      <p:sp>
        <p:nvSpPr>
          <p:cNvPr id="1048625" name="Footer Placeholder 2"/>
          <p:cNvSpPr>
            <a:spLocks noGrp="1"/>
          </p:cNvSpPr>
          <p:nvPr>
            <p:ph type="ftr" sz="quarter" idx="11"/>
          </p:nvPr>
        </p:nvSpPr>
        <p:spPr/>
        <p:txBody>
          <a:bodyPr/>
          <a:lstStyle/>
          <a:p>
            <a:r>
              <a:rPr lang="en-US" smtClean="0"/>
              <a:t>Department of Chemistry, GC Paonta Sahib</a:t>
            </a:r>
            <a:endParaRPr lang="en-US" dirty="0"/>
          </a:p>
        </p:txBody>
      </p:sp>
      <p:sp>
        <p:nvSpPr>
          <p:cNvPr id="1048626" name="Slide Number Placeholder 3"/>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47"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1048748"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9"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1048750" name="Date Placeholder 4"/>
          <p:cNvSpPr>
            <a:spLocks noGrp="1"/>
          </p:cNvSpPr>
          <p:nvPr>
            <p:ph type="dt" sz="half" idx="10"/>
          </p:nvPr>
        </p:nvSpPr>
        <p:spPr/>
        <p:txBody>
          <a:bodyPr/>
          <a:lstStyle/>
          <a:p>
            <a:fld id="{B8C6F2BF-603B-4869-9CDD-DA7229D2F452}" type="datetime1">
              <a:rPr lang="en-US" smtClean="0"/>
              <a:t>7/18/2022</a:t>
            </a:fld>
            <a:endParaRPr lang="en-US" dirty="0"/>
          </a:p>
        </p:txBody>
      </p:sp>
      <p:sp>
        <p:nvSpPr>
          <p:cNvPr id="1048751"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1048752"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1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104871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71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15" name="Date Placeholder 4"/>
          <p:cNvSpPr>
            <a:spLocks noGrp="1"/>
          </p:cNvSpPr>
          <p:nvPr>
            <p:ph type="dt" sz="half" idx="10"/>
          </p:nvPr>
        </p:nvSpPr>
        <p:spPr/>
        <p:txBody>
          <a:bodyPr/>
          <a:lstStyle/>
          <a:p>
            <a:fld id="{513A6A33-9D66-460C-A636-61C79504B611}" type="datetime1">
              <a:rPr lang="en-US" smtClean="0"/>
              <a:t>7/18/2022</a:t>
            </a:fld>
            <a:endParaRPr lang="en-US" dirty="0"/>
          </a:p>
        </p:txBody>
      </p:sp>
      <p:sp>
        <p:nvSpPr>
          <p:cNvPr id="1048716"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1048717" name="Slide Number Placeholder 6"/>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736"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1048737"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38" name="Date Placeholder 3"/>
          <p:cNvSpPr>
            <a:spLocks noGrp="1"/>
          </p:cNvSpPr>
          <p:nvPr>
            <p:ph type="dt" sz="half" idx="10"/>
          </p:nvPr>
        </p:nvSpPr>
        <p:spPr/>
        <p:txBody>
          <a:bodyPr/>
          <a:lstStyle/>
          <a:p>
            <a:fld id="{F4E2D00D-DCAD-42EC-8259-E59106159342}" type="datetime1">
              <a:rPr lang="en-US" smtClean="0"/>
              <a:t>7/18/2022</a:t>
            </a:fld>
            <a:endParaRPr lang="en-US" dirty="0"/>
          </a:p>
        </p:txBody>
      </p:sp>
      <p:sp>
        <p:nvSpPr>
          <p:cNvPr id="1048739"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40"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704"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1048705"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706"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07" name="Date Placeholder 3"/>
          <p:cNvSpPr>
            <a:spLocks noGrp="1"/>
          </p:cNvSpPr>
          <p:nvPr>
            <p:ph type="dt" sz="half" idx="10"/>
          </p:nvPr>
        </p:nvSpPr>
        <p:spPr/>
        <p:txBody>
          <a:bodyPr/>
          <a:lstStyle/>
          <a:p>
            <a:fld id="{D925975F-B256-4339-A774-917152FB0BAA}" type="datetime1">
              <a:rPr lang="en-US" smtClean="0"/>
              <a:t>7/18/2022</a:t>
            </a:fld>
            <a:endParaRPr lang="en-US" dirty="0"/>
          </a:p>
        </p:txBody>
      </p:sp>
      <p:sp>
        <p:nvSpPr>
          <p:cNvPr id="1048708"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09"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104871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1048711"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689"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1048690"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691" name="Date Placeholder 3"/>
          <p:cNvSpPr>
            <a:spLocks noGrp="1"/>
          </p:cNvSpPr>
          <p:nvPr>
            <p:ph type="dt" sz="half" idx="10"/>
          </p:nvPr>
        </p:nvSpPr>
        <p:spPr/>
        <p:txBody>
          <a:bodyPr/>
          <a:lstStyle/>
          <a:p>
            <a:fld id="{7CCB490F-303F-48C1-818A-02C0DB8E8E84}" type="datetime1">
              <a:rPr lang="en-US" smtClean="0"/>
              <a:t>7/18/2022</a:t>
            </a:fld>
            <a:endParaRPr lang="en-US" dirty="0"/>
          </a:p>
        </p:txBody>
      </p:sp>
      <p:sp>
        <p:nvSpPr>
          <p:cNvPr id="1048692"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693"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048696"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1048697"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698"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699" name="Date Placeholder 3"/>
          <p:cNvSpPr>
            <a:spLocks noGrp="1"/>
          </p:cNvSpPr>
          <p:nvPr>
            <p:ph type="dt" sz="half" idx="10"/>
          </p:nvPr>
        </p:nvSpPr>
        <p:spPr/>
        <p:txBody>
          <a:bodyPr/>
          <a:lstStyle/>
          <a:p>
            <a:fld id="{1F5BA6CC-5C77-4413-A293-0E1D6E73C2C3}" type="datetime1">
              <a:rPr lang="en-US" smtClean="0"/>
              <a:t>7/18/2022</a:t>
            </a:fld>
            <a:endParaRPr lang="en-US" dirty="0"/>
          </a:p>
        </p:txBody>
      </p:sp>
      <p:sp>
        <p:nvSpPr>
          <p:cNvPr id="1048700"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01"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1048702"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1048703"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1048741"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1048742"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74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44" name="Date Placeholder 3"/>
          <p:cNvSpPr>
            <a:spLocks noGrp="1"/>
          </p:cNvSpPr>
          <p:nvPr>
            <p:ph type="dt" sz="half" idx="10"/>
          </p:nvPr>
        </p:nvSpPr>
        <p:spPr/>
        <p:txBody>
          <a:bodyPr/>
          <a:lstStyle/>
          <a:p>
            <a:fld id="{6BBF6504-4B49-4B76-8956-BA825B60862A}" type="datetime1">
              <a:rPr lang="en-US" smtClean="0"/>
              <a:t>7/18/2022</a:t>
            </a:fld>
            <a:endParaRPr lang="en-US" dirty="0"/>
          </a:p>
        </p:txBody>
      </p:sp>
      <p:sp>
        <p:nvSpPr>
          <p:cNvPr id="104874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46"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8" name="Title 1"/>
          <p:cNvSpPr>
            <a:spLocks noGrp="1"/>
          </p:cNvSpPr>
          <p:nvPr>
            <p:ph type="title"/>
          </p:nvPr>
        </p:nvSpPr>
        <p:spPr/>
        <p:txBody>
          <a:bodyPr/>
          <a:lstStyle/>
          <a:p>
            <a:r>
              <a:rPr lang="en-US"/>
              <a:t>Click to edit Master title style</a:t>
            </a:r>
            <a:endParaRPr lang="en-US" dirty="0"/>
          </a:p>
        </p:txBody>
      </p:sp>
      <p:sp>
        <p:nvSpPr>
          <p:cNvPr id="1048719"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0" name="Date Placeholder 3"/>
          <p:cNvSpPr>
            <a:spLocks noGrp="1"/>
          </p:cNvSpPr>
          <p:nvPr>
            <p:ph type="dt" sz="half" idx="10"/>
          </p:nvPr>
        </p:nvSpPr>
        <p:spPr/>
        <p:txBody>
          <a:bodyPr/>
          <a:lstStyle/>
          <a:p>
            <a:fld id="{8FE12048-324D-4679-A117-2E98735A1453}" type="datetime1">
              <a:rPr lang="en-US" smtClean="0"/>
              <a:t>7/18/2022</a:t>
            </a:fld>
            <a:endParaRPr lang="en-US" dirty="0"/>
          </a:p>
        </p:txBody>
      </p:sp>
      <p:sp>
        <p:nvSpPr>
          <p:cNvPr id="1048721"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22"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53"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1048754"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55" name="Date Placeholder 3"/>
          <p:cNvSpPr>
            <a:spLocks noGrp="1"/>
          </p:cNvSpPr>
          <p:nvPr>
            <p:ph type="dt" sz="half" idx="10"/>
          </p:nvPr>
        </p:nvSpPr>
        <p:spPr/>
        <p:txBody>
          <a:bodyPr/>
          <a:lstStyle/>
          <a:p>
            <a:fld id="{22C78A12-A96D-4F7D-A508-4493149F81E2}" type="datetime1">
              <a:rPr lang="en-US" smtClean="0"/>
              <a:t>7/18/2022</a:t>
            </a:fld>
            <a:endParaRPr lang="en-US" dirty="0"/>
          </a:p>
        </p:txBody>
      </p:sp>
      <p:sp>
        <p:nvSpPr>
          <p:cNvPr id="1048756"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1048757"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6"/>
          <p:cNvGrpSpPr/>
          <p:nvPr/>
        </p:nvGrpSpPr>
        <p:grpSpPr>
          <a:xfrm>
            <a:off x="0" y="-8467"/>
            <a:ext cx="12192000" cy="6866467"/>
            <a:chOff x="0" y="-8467"/>
            <a:chExt cx="12192000" cy="6866467"/>
          </a:xfrm>
        </p:grpSpPr>
        <p:cxnSp>
          <p:nvCxnSpPr>
            <p:cNvPr id="3145728" name="Straight Connector 19"/>
            <p:cNvCxnSpPr>
              <a:cxnSpLocks/>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20"/>
            <p:cNvCxnSpPr>
              <a:cxnSpLocks/>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48585"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86"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50BDE7-C2F7-4BE5-8762-A244F5CF9BE0}" type="datetime1">
              <a:rPr lang="en-US" smtClean="0"/>
              <a:t>7/18/2022</a:t>
            </a:fld>
            <a:endParaRPr lang="en-US" dirty="0"/>
          </a:p>
        </p:txBody>
      </p:sp>
      <p:sp>
        <p:nvSpPr>
          <p:cNvPr id="1048587"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Department of Chemistry, GC Paonta Sahib</a:t>
            </a:r>
            <a:endParaRPr lang="en-US" dirty="0"/>
          </a:p>
        </p:txBody>
      </p:sp>
      <p:sp>
        <p:nvSpPr>
          <p:cNvPr id="1048588"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03" name="Subtitle 2"/>
          <p:cNvSpPr>
            <a:spLocks noGrp="1"/>
          </p:cNvSpPr>
          <p:nvPr>
            <p:ph type="subTitle" idx="1"/>
          </p:nvPr>
        </p:nvSpPr>
        <p:spPr>
          <a:xfrm>
            <a:off x="1721555" y="844789"/>
            <a:ext cx="9714089" cy="2293523"/>
          </a:xfrm>
          <a:solidFill>
            <a:srgbClr val="D04617"/>
          </a:solidFill>
        </p:spPr>
        <p:txBody>
          <a:bodyPr>
            <a:noAutofit/>
          </a:bodyPr>
          <a:lstStyle/>
          <a:p>
            <a:r>
              <a:rPr lang="en-IN" sz="7200" b="1" i="1" dirty="0" err="1">
                <a:solidFill>
                  <a:srgbClr val="000000"/>
                </a:solidFill>
              </a:rPr>
              <a:t>Polynuclear</a:t>
            </a:r>
            <a:r>
              <a:rPr lang="en-IN" sz="7200" b="1" i="1" dirty="0">
                <a:solidFill>
                  <a:srgbClr val="000000"/>
                </a:solidFill>
              </a:rPr>
              <a:t> hydrocarbons</a:t>
            </a:r>
            <a:endParaRPr lang="en-US" sz="7200" b="1" i="1" dirty="0">
              <a:solidFill>
                <a:srgbClr val="000000"/>
              </a:solidFill>
            </a:endParaRPr>
          </a:p>
        </p:txBody>
      </p:sp>
      <p:sp>
        <p:nvSpPr>
          <p:cNvPr id="2" name="Footer Placeholder 1"/>
          <p:cNvSpPr>
            <a:spLocks noGrp="1"/>
          </p:cNvSpPr>
          <p:nvPr>
            <p:ph type="ftr" sz="quarter" idx="11"/>
          </p:nvPr>
        </p:nvSpPr>
        <p:spPr/>
        <p:txBody>
          <a:bodyPr/>
          <a:lstStyle/>
          <a:p>
            <a:r>
              <a:rPr lang="en-US" sz="1200" dirty="0" smtClean="0">
                <a:solidFill>
                  <a:srgbClr val="FF0000"/>
                </a:solidFill>
              </a:rPr>
              <a:t>Department of Chemistry, GC </a:t>
            </a:r>
            <a:r>
              <a:rPr lang="en-US" sz="1200" dirty="0" err="1" smtClean="0">
                <a:solidFill>
                  <a:srgbClr val="FF0000"/>
                </a:solidFill>
              </a:rPr>
              <a:t>Paonta</a:t>
            </a:r>
            <a:r>
              <a:rPr lang="en-US" sz="1200" dirty="0" smtClean="0">
                <a:solidFill>
                  <a:srgbClr val="FF0000"/>
                </a:solidFill>
              </a:rPr>
              <a:t> Sahib</a:t>
            </a:r>
            <a:endParaRPr lang="en-US" sz="12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10" name="Title 1"/>
          <p:cNvSpPr>
            <a:spLocks noGrp="1"/>
          </p:cNvSpPr>
          <p:nvPr>
            <p:ph type="title"/>
          </p:nvPr>
        </p:nvSpPr>
        <p:spPr>
          <a:xfrm>
            <a:off x="677334" y="609600"/>
            <a:ext cx="8596668" cy="858807"/>
          </a:xfrm>
        </p:spPr>
        <p:txBody>
          <a:bodyPr/>
          <a:lstStyle/>
          <a:p>
            <a:r>
              <a:rPr lang="en-IN" b="1">
                <a:solidFill>
                  <a:srgbClr val="0000FF"/>
                </a:solidFill>
              </a:rPr>
              <a:t>INTRODUCTION</a:t>
            </a:r>
            <a:endParaRPr lang="en-US" b="1">
              <a:solidFill>
                <a:srgbClr val="0000FF"/>
              </a:solidFill>
            </a:endParaRPr>
          </a:p>
        </p:txBody>
      </p:sp>
      <p:sp>
        <p:nvSpPr>
          <p:cNvPr id="1048611" name="Content Placeholder 2"/>
          <p:cNvSpPr>
            <a:spLocks noGrp="1"/>
          </p:cNvSpPr>
          <p:nvPr>
            <p:ph sz="half" idx="1"/>
          </p:nvPr>
        </p:nvSpPr>
        <p:spPr>
          <a:xfrm>
            <a:off x="671222" y="1473064"/>
            <a:ext cx="4184035" cy="2359393"/>
          </a:xfrm>
        </p:spPr>
        <p:txBody>
          <a:bodyPr vert="horz">
            <a:normAutofit lnSpcReduction="10000"/>
          </a:bodyPr>
          <a:lstStyle/>
          <a:p>
            <a:pPr marL="0" indent="0">
              <a:buNone/>
            </a:pPr>
            <a:r>
              <a:rPr lang="en-US"/>
              <a:t>Polynuclear aromatic hydrocarbons are those hydrocarbons which have more than one aromatic ring in their molecules. They are of two types </a:t>
            </a:r>
            <a:r>
              <a:rPr lang="en-IN"/>
              <a:t>:</a:t>
            </a:r>
          </a:p>
          <a:p>
            <a:pPr marL="0" indent="0">
              <a:buNone/>
            </a:pPr>
            <a:r>
              <a:rPr lang="en-IN"/>
              <a:t>(i)Those in which the animatic rings are connected either directly by single bonds or through other carbon atoms. For example</a:t>
            </a:r>
            <a:endParaRPr lang="en-IN">
              <a:solidFill>
                <a:srgbClr val="FF0000"/>
              </a:solidFill>
            </a:endParaRPr>
          </a:p>
          <a:p>
            <a:pPr marL="0" indent="0">
              <a:buNone/>
            </a:pPr>
            <a:endParaRPr lang="en-IN"/>
          </a:p>
          <a:p>
            <a:endParaRPr lang="en-US"/>
          </a:p>
        </p:txBody>
      </p:sp>
      <p:sp>
        <p:nvSpPr>
          <p:cNvPr id="1048612" name="Content Placeholder 11"/>
          <p:cNvSpPr>
            <a:spLocks noGrp="1"/>
          </p:cNvSpPr>
          <p:nvPr>
            <p:ph sz="half" idx="2"/>
          </p:nvPr>
        </p:nvSpPr>
        <p:spPr>
          <a:xfrm>
            <a:off x="5452222" y="1536373"/>
            <a:ext cx="4184034" cy="2466975"/>
          </a:xfrm>
        </p:spPr>
        <p:txBody>
          <a:bodyPr>
            <a:normAutofit lnSpcReduction="10000"/>
          </a:bodyPr>
          <a:lstStyle/>
          <a:p>
            <a:pPr marL="0" indent="0" algn="justLow">
              <a:buNone/>
            </a:pPr>
            <a:r>
              <a:rPr lang="en-IN"/>
              <a:t>(ii) Those in which the rings are </a:t>
            </a:r>
          </a:p>
          <a:p>
            <a:pPr marL="0" indent="0" algn="justLow">
              <a:buNone/>
            </a:pPr>
            <a:r>
              <a:rPr lang="en-IN"/>
              <a:t>fused by sharing pairs of ortho carbon atoms. For example</a:t>
            </a:r>
          </a:p>
          <a:p>
            <a:endParaRPr lang="en-IN"/>
          </a:p>
          <a:p>
            <a:endParaRPr lang="en-US"/>
          </a:p>
        </p:txBody>
      </p:sp>
      <p:pic>
        <p:nvPicPr>
          <p:cNvPr id="2097152" name="Picture 7"/>
          <p:cNvPicPr>
            <a:picLocks noChangeAspect="1"/>
          </p:cNvPicPr>
          <p:nvPr/>
        </p:nvPicPr>
        <p:blipFill>
          <a:blip r:embed="rId2"/>
          <a:stretch>
            <a:fillRect/>
          </a:stretch>
        </p:blipFill>
        <p:spPr>
          <a:xfrm>
            <a:off x="2855644" y="4291758"/>
            <a:ext cx="2120024" cy="1460840"/>
          </a:xfrm>
          <a:prstGeom prst="rect">
            <a:avLst/>
          </a:prstGeom>
        </p:spPr>
      </p:pic>
      <p:pic>
        <p:nvPicPr>
          <p:cNvPr id="2097153" name="Picture 8"/>
          <p:cNvPicPr>
            <a:picLocks noChangeAspect="1"/>
          </p:cNvPicPr>
          <p:nvPr/>
        </p:nvPicPr>
        <p:blipFill>
          <a:blip r:embed="rId3"/>
          <a:stretch>
            <a:fillRect/>
          </a:stretch>
        </p:blipFill>
        <p:spPr>
          <a:xfrm>
            <a:off x="773850" y="4380732"/>
            <a:ext cx="1884004" cy="943650"/>
          </a:xfrm>
          <a:prstGeom prst="rect">
            <a:avLst/>
          </a:prstGeom>
        </p:spPr>
      </p:pic>
      <p:pic>
        <p:nvPicPr>
          <p:cNvPr id="2097154" name="Picture 11"/>
          <p:cNvPicPr>
            <a:picLocks noChangeAspect="1"/>
          </p:cNvPicPr>
          <p:nvPr/>
        </p:nvPicPr>
        <p:blipFill>
          <a:blip r:embed="rId4"/>
          <a:stretch>
            <a:fillRect/>
          </a:stretch>
        </p:blipFill>
        <p:spPr>
          <a:xfrm>
            <a:off x="5540789" y="2652760"/>
            <a:ext cx="3561622" cy="354792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13" name="Title 1"/>
          <p:cNvSpPr>
            <a:spLocks noGrp="1"/>
          </p:cNvSpPr>
          <p:nvPr>
            <p:ph type="title"/>
          </p:nvPr>
        </p:nvSpPr>
        <p:spPr/>
        <p:txBody>
          <a:bodyPr/>
          <a:lstStyle/>
          <a:p>
            <a:r>
              <a:rPr lang="en-IN" b="1">
                <a:solidFill>
                  <a:srgbClr val="0000FF"/>
                </a:solidFill>
              </a:rPr>
              <a:t>NAPHTHALENE, C10H8</a:t>
            </a:r>
            <a:endParaRPr lang="en-US" b="1">
              <a:solidFill>
                <a:srgbClr val="0000FF"/>
              </a:solidFill>
            </a:endParaRPr>
          </a:p>
        </p:txBody>
      </p:sp>
      <p:sp>
        <p:nvSpPr>
          <p:cNvPr id="1048614" name="Content Placeholder 2"/>
          <p:cNvSpPr>
            <a:spLocks noGrp="1"/>
          </p:cNvSpPr>
          <p:nvPr>
            <p:ph sz="half" idx="1"/>
          </p:nvPr>
        </p:nvSpPr>
        <p:spPr>
          <a:xfrm>
            <a:off x="738457" y="1731818"/>
            <a:ext cx="4184035" cy="4333992"/>
          </a:xfrm>
        </p:spPr>
        <p:txBody>
          <a:bodyPr/>
          <a:lstStyle/>
          <a:p>
            <a:pPr marL="0" indent="0">
              <a:buNone/>
            </a:pPr>
            <a:r>
              <a:rPr lang="en-IN" sz="2000" b="1">
                <a:solidFill>
                  <a:srgbClr val="C00000"/>
                </a:solidFill>
              </a:rPr>
              <a:t>STRUCTURE OF NAPHTHALENE</a:t>
            </a:r>
          </a:p>
          <a:p>
            <a:pPr marL="0" indent="0">
              <a:buNone/>
            </a:pPr>
            <a:r>
              <a:rPr lang="en-IN"/>
              <a:t>1 Resonance concept</a:t>
            </a:r>
          </a:p>
          <a:p>
            <a:endParaRPr lang="en-IN"/>
          </a:p>
          <a:p>
            <a:endParaRPr lang="en-IN"/>
          </a:p>
          <a:p>
            <a:endParaRPr lang="en-IN"/>
          </a:p>
          <a:p>
            <a:endParaRPr lang="en-IN"/>
          </a:p>
          <a:p>
            <a:endParaRPr lang="en-IN"/>
          </a:p>
          <a:p>
            <a:endParaRPr lang="en-IN"/>
          </a:p>
          <a:p>
            <a:endParaRPr lang="en-US"/>
          </a:p>
        </p:txBody>
      </p:sp>
      <p:sp>
        <p:nvSpPr>
          <p:cNvPr id="1048615" name="Content Placeholder 4"/>
          <p:cNvSpPr>
            <a:spLocks noGrp="1"/>
          </p:cNvSpPr>
          <p:nvPr>
            <p:ph sz="half" idx="2"/>
          </p:nvPr>
        </p:nvSpPr>
        <p:spPr/>
        <p:txBody>
          <a:bodyPr/>
          <a:lstStyle/>
          <a:p>
            <a:pPr marL="0" indent="0">
              <a:buNone/>
            </a:pPr>
            <a:r>
              <a:rPr lang="en-IN"/>
              <a:t>2 Orbital concept</a:t>
            </a:r>
          </a:p>
          <a:p>
            <a:endParaRPr lang="en-US"/>
          </a:p>
        </p:txBody>
      </p:sp>
      <p:pic>
        <p:nvPicPr>
          <p:cNvPr id="2097155" name="Picture 4"/>
          <p:cNvPicPr>
            <a:picLocks noChangeAspect="1"/>
          </p:cNvPicPr>
          <p:nvPr/>
        </p:nvPicPr>
        <p:blipFill>
          <a:blip r:embed="rId2"/>
          <a:stretch>
            <a:fillRect/>
          </a:stretch>
        </p:blipFill>
        <p:spPr>
          <a:xfrm>
            <a:off x="119939" y="3777400"/>
            <a:ext cx="4704713" cy="1320800"/>
          </a:xfrm>
          <a:prstGeom prst="rect">
            <a:avLst/>
          </a:prstGeom>
        </p:spPr>
      </p:pic>
      <p:pic>
        <p:nvPicPr>
          <p:cNvPr id="2097156" name="Picture 10"/>
          <p:cNvPicPr>
            <a:picLocks noChangeAspect="1"/>
          </p:cNvPicPr>
          <p:nvPr/>
        </p:nvPicPr>
        <p:blipFill>
          <a:blip r:embed="rId3"/>
          <a:stretch>
            <a:fillRect/>
          </a:stretch>
        </p:blipFill>
        <p:spPr>
          <a:xfrm>
            <a:off x="5307188" y="2777249"/>
            <a:ext cx="3066154" cy="3308121"/>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21" name="Title 1"/>
          <p:cNvSpPr>
            <a:spLocks noGrp="1"/>
          </p:cNvSpPr>
          <p:nvPr>
            <p:ph type="title"/>
          </p:nvPr>
        </p:nvSpPr>
        <p:spPr/>
        <p:txBody>
          <a:bodyPr/>
          <a:lstStyle/>
          <a:p>
            <a:r>
              <a:rPr lang="en-IN" b="1">
                <a:solidFill>
                  <a:srgbClr val="0000FF"/>
                </a:solidFill>
              </a:rPr>
              <a:t>SYNTHESIS OF NAPHTHALENE</a:t>
            </a:r>
            <a:endParaRPr lang="en-US" b="1">
              <a:solidFill>
                <a:srgbClr val="0000FF"/>
              </a:solidFill>
            </a:endParaRPr>
          </a:p>
        </p:txBody>
      </p:sp>
      <p:sp>
        <p:nvSpPr>
          <p:cNvPr id="1048622" name="Content Placeholder 2"/>
          <p:cNvSpPr>
            <a:spLocks noGrp="1"/>
          </p:cNvSpPr>
          <p:nvPr>
            <p:ph idx="1"/>
          </p:nvPr>
        </p:nvSpPr>
        <p:spPr>
          <a:xfrm>
            <a:off x="677334" y="1665128"/>
            <a:ext cx="8596668" cy="1510232"/>
          </a:xfrm>
        </p:spPr>
        <p:txBody>
          <a:bodyPr>
            <a:normAutofit/>
          </a:bodyPr>
          <a:lstStyle/>
          <a:p>
            <a:pPr>
              <a:buAutoNum type="arabicPeriod"/>
            </a:pPr>
            <a:r>
              <a:rPr lang="en-IN"/>
              <a:t>Naphthalene is formed by passing 4-phenylbut-1-ene over red hot calcium oxide.</a:t>
            </a:r>
          </a:p>
          <a:p>
            <a:pPr>
              <a:buAutoNum type="arabicPeriod"/>
            </a:pPr>
            <a:endParaRPr lang="en-IN"/>
          </a:p>
          <a:p>
            <a:pPr>
              <a:buAutoNum type="arabicPeriod"/>
            </a:pPr>
            <a:endParaRPr lang="en-IN"/>
          </a:p>
          <a:p>
            <a:pPr>
              <a:buAutoNum type="arabicPeriod"/>
            </a:pPr>
            <a:endParaRPr lang="en-IN"/>
          </a:p>
          <a:p>
            <a:pPr>
              <a:buAutoNum type="arabicPeriod"/>
            </a:pPr>
            <a:endParaRPr lang="en-IN"/>
          </a:p>
          <a:p>
            <a:pPr>
              <a:buAutoNum type="arabicPeriod"/>
            </a:pPr>
            <a:endParaRPr lang="en-IN"/>
          </a:p>
          <a:p>
            <a:pPr>
              <a:buAutoNum type="arabicPeriod"/>
            </a:pPr>
            <a:endParaRPr lang="en-IN"/>
          </a:p>
          <a:p>
            <a:pPr marL="0" indent="0">
              <a:buNone/>
            </a:pPr>
            <a:endParaRPr lang="en-IN"/>
          </a:p>
          <a:p>
            <a:endParaRPr lang="en-IN"/>
          </a:p>
          <a:p>
            <a:endParaRPr lang="en-IN"/>
          </a:p>
          <a:p>
            <a:endParaRPr lang="en-IN"/>
          </a:p>
          <a:p>
            <a:endParaRPr lang="en-IN"/>
          </a:p>
          <a:p>
            <a:endParaRPr lang="en-IN"/>
          </a:p>
          <a:p>
            <a:endParaRPr lang="en-US"/>
          </a:p>
        </p:txBody>
      </p:sp>
      <p:pic>
        <p:nvPicPr>
          <p:cNvPr id="2097157" name="Picture 4"/>
          <p:cNvPicPr>
            <a:picLocks noChangeAspect="1"/>
          </p:cNvPicPr>
          <p:nvPr/>
        </p:nvPicPr>
        <p:blipFill>
          <a:blip r:embed="rId2"/>
          <a:stretch>
            <a:fillRect/>
          </a:stretch>
        </p:blipFill>
        <p:spPr>
          <a:xfrm>
            <a:off x="524295" y="3152815"/>
            <a:ext cx="2543085" cy="2040057"/>
          </a:xfrm>
          <a:prstGeom prst="rect">
            <a:avLst/>
          </a:prstGeom>
        </p:spPr>
      </p:pic>
      <p:pic>
        <p:nvPicPr>
          <p:cNvPr id="2097158" name="Picture 5"/>
          <p:cNvPicPr>
            <a:picLocks noChangeAspect="1"/>
          </p:cNvPicPr>
          <p:nvPr/>
        </p:nvPicPr>
        <p:blipFill>
          <a:blip r:embed="rId3"/>
          <a:stretch>
            <a:fillRect/>
          </a:stretch>
        </p:blipFill>
        <p:spPr>
          <a:xfrm>
            <a:off x="2894748" y="3770745"/>
            <a:ext cx="2539383" cy="844041"/>
          </a:xfrm>
          <a:prstGeom prst="rect">
            <a:avLst/>
          </a:prstGeom>
        </p:spPr>
      </p:pic>
      <p:pic>
        <p:nvPicPr>
          <p:cNvPr id="2097159" name="Picture 6"/>
          <p:cNvPicPr>
            <a:picLocks noChangeAspect="1"/>
          </p:cNvPicPr>
          <p:nvPr/>
        </p:nvPicPr>
        <p:blipFill>
          <a:blip r:embed="rId4"/>
          <a:stretch>
            <a:fillRect/>
          </a:stretch>
        </p:blipFill>
        <p:spPr>
          <a:xfrm>
            <a:off x="5737305" y="3502793"/>
            <a:ext cx="1872159" cy="1690079"/>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23" name="Title 1"/>
          <p:cNvSpPr>
            <a:spLocks noGrp="1"/>
          </p:cNvSpPr>
          <p:nvPr>
            <p:ph type="title"/>
          </p:nvPr>
        </p:nvSpPr>
        <p:spPr>
          <a:xfrm>
            <a:off x="610099" y="621825"/>
            <a:ext cx="8596668" cy="1320800"/>
          </a:xfrm>
        </p:spPr>
        <p:txBody>
          <a:bodyPr/>
          <a:lstStyle/>
          <a:p>
            <a:r>
              <a:rPr lang="en-IN" b="1">
                <a:solidFill>
                  <a:schemeClr val="tx1"/>
                </a:solidFill>
              </a:rPr>
              <a:t>Fittig’s synthesis</a:t>
            </a:r>
            <a:br>
              <a:rPr lang="en-IN" b="1">
                <a:solidFill>
                  <a:schemeClr val="tx1"/>
                </a:solidFill>
              </a:rPr>
            </a:br>
            <a:endParaRPr lang="en-US" b="1">
              <a:solidFill>
                <a:schemeClr val="tx1"/>
              </a:solidFill>
            </a:endParaRPr>
          </a:p>
        </p:txBody>
      </p:sp>
      <p:pic>
        <p:nvPicPr>
          <p:cNvPr id="2097160" name="Picture 4"/>
          <p:cNvPicPr>
            <a:picLocks noGrp="1" noChangeAspect="1"/>
          </p:cNvPicPr>
          <p:nvPr>
            <p:ph idx="1"/>
          </p:nvPr>
        </p:nvPicPr>
        <p:blipFill>
          <a:blip r:embed="rId2"/>
          <a:stretch>
            <a:fillRect/>
          </a:stretch>
        </p:blipFill>
        <p:spPr>
          <a:xfrm>
            <a:off x="134606" y="1755901"/>
            <a:ext cx="2278597" cy="2774676"/>
          </a:xfrm>
        </p:spPr>
      </p:pic>
      <p:pic>
        <p:nvPicPr>
          <p:cNvPr id="2097161" name="Picture 5"/>
          <p:cNvPicPr>
            <a:picLocks noChangeAspect="1"/>
          </p:cNvPicPr>
          <p:nvPr/>
        </p:nvPicPr>
        <p:blipFill>
          <a:blip r:embed="rId3"/>
          <a:stretch>
            <a:fillRect/>
          </a:stretch>
        </p:blipFill>
        <p:spPr>
          <a:xfrm rot="383688">
            <a:off x="2414781" y="2437640"/>
            <a:ext cx="1508636" cy="1139858"/>
          </a:xfrm>
          <a:prstGeom prst="rect">
            <a:avLst/>
          </a:prstGeom>
        </p:spPr>
      </p:pic>
      <p:pic>
        <p:nvPicPr>
          <p:cNvPr id="2097162" name="Picture 6"/>
          <p:cNvPicPr>
            <a:picLocks noChangeAspect="1"/>
          </p:cNvPicPr>
          <p:nvPr/>
        </p:nvPicPr>
        <p:blipFill>
          <a:blip r:embed="rId4"/>
          <a:stretch>
            <a:fillRect/>
          </a:stretch>
        </p:blipFill>
        <p:spPr>
          <a:xfrm>
            <a:off x="3982201" y="1621878"/>
            <a:ext cx="2278597" cy="2709334"/>
          </a:xfrm>
          <a:prstGeom prst="rect">
            <a:avLst/>
          </a:prstGeom>
        </p:spPr>
      </p:pic>
      <p:pic>
        <p:nvPicPr>
          <p:cNvPr id="2097163" name="Picture 7"/>
          <p:cNvPicPr>
            <a:picLocks noChangeAspect="1"/>
          </p:cNvPicPr>
          <p:nvPr/>
        </p:nvPicPr>
        <p:blipFill>
          <a:blip r:embed="rId5"/>
          <a:stretch>
            <a:fillRect/>
          </a:stretch>
        </p:blipFill>
        <p:spPr>
          <a:xfrm>
            <a:off x="6466703" y="2170998"/>
            <a:ext cx="4687872" cy="181164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27" name="Title 1"/>
          <p:cNvSpPr>
            <a:spLocks noGrp="1"/>
          </p:cNvSpPr>
          <p:nvPr>
            <p:ph type="title" idx="4294967295"/>
          </p:nvPr>
        </p:nvSpPr>
        <p:spPr>
          <a:xfrm>
            <a:off x="953519" y="414006"/>
            <a:ext cx="8596313" cy="1320800"/>
          </a:xfrm>
        </p:spPr>
        <p:txBody>
          <a:bodyPr/>
          <a:lstStyle/>
          <a:p>
            <a:r>
              <a:rPr lang="en-IN">
                <a:solidFill>
                  <a:schemeClr val="tx1"/>
                </a:solidFill>
              </a:rPr>
              <a:t>Haworth’s synthesis</a:t>
            </a:r>
            <a:br>
              <a:rPr lang="en-IN">
                <a:solidFill>
                  <a:schemeClr val="tx1"/>
                </a:solidFill>
              </a:rPr>
            </a:br>
            <a:endParaRPr lang="en-US">
              <a:solidFill>
                <a:schemeClr val="tx1"/>
              </a:solidFill>
            </a:endParaRPr>
          </a:p>
        </p:txBody>
      </p:sp>
      <p:pic>
        <p:nvPicPr>
          <p:cNvPr id="2097164" name="Picture 3"/>
          <p:cNvPicPr>
            <a:picLocks noChangeAspect="1"/>
          </p:cNvPicPr>
          <p:nvPr/>
        </p:nvPicPr>
        <p:blipFill>
          <a:blip r:embed="rId2"/>
          <a:stretch>
            <a:fillRect/>
          </a:stretch>
        </p:blipFill>
        <p:spPr>
          <a:xfrm>
            <a:off x="351958" y="918843"/>
            <a:ext cx="2767739" cy="3467116"/>
          </a:xfrm>
          <a:prstGeom prst="rect">
            <a:avLst/>
          </a:prstGeom>
        </p:spPr>
      </p:pic>
      <p:pic>
        <p:nvPicPr>
          <p:cNvPr id="2097165" name="Picture 5"/>
          <p:cNvPicPr>
            <a:picLocks noChangeAspect="1"/>
          </p:cNvPicPr>
          <p:nvPr/>
        </p:nvPicPr>
        <p:blipFill>
          <a:blip r:embed="rId3"/>
          <a:stretch>
            <a:fillRect/>
          </a:stretch>
        </p:blipFill>
        <p:spPr>
          <a:xfrm>
            <a:off x="3047202" y="1133721"/>
            <a:ext cx="3048798" cy="2821268"/>
          </a:xfrm>
          <a:prstGeom prst="rect">
            <a:avLst/>
          </a:prstGeom>
        </p:spPr>
      </p:pic>
      <p:pic>
        <p:nvPicPr>
          <p:cNvPr id="2097166" name="Picture 6"/>
          <p:cNvPicPr>
            <a:picLocks noChangeAspect="1"/>
          </p:cNvPicPr>
          <p:nvPr/>
        </p:nvPicPr>
        <p:blipFill>
          <a:blip r:embed="rId4"/>
          <a:stretch>
            <a:fillRect/>
          </a:stretch>
        </p:blipFill>
        <p:spPr>
          <a:xfrm>
            <a:off x="6203308" y="918843"/>
            <a:ext cx="3590707" cy="2468165"/>
          </a:xfrm>
          <a:prstGeom prst="rect">
            <a:avLst/>
          </a:prstGeom>
        </p:spPr>
      </p:pic>
      <p:pic>
        <p:nvPicPr>
          <p:cNvPr id="2097167" name="Picture 7"/>
          <p:cNvPicPr>
            <a:picLocks noChangeAspect="1"/>
          </p:cNvPicPr>
          <p:nvPr/>
        </p:nvPicPr>
        <p:blipFill>
          <a:blip r:embed="rId5"/>
          <a:stretch>
            <a:fillRect/>
          </a:stretch>
        </p:blipFill>
        <p:spPr>
          <a:xfrm>
            <a:off x="7465683" y="3470992"/>
            <a:ext cx="2262191" cy="3040519"/>
          </a:xfrm>
          <a:prstGeom prst="rect">
            <a:avLst/>
          </a:prstGeom>
        </p:spPr>
      </p:pic>
      <p:pic>
        <p:nvPicPr>
          <p:cNvPr id="2097168" name="Picture 8"/>
          <p:cNvPicPr>
            <a:picLocks noChangeAspect="1"/>
          </p:cNvPicPr>
          <p:nvPr/>
        </p:nvPicPr>
        <p:blipFill>
          <a:blip r:embed="rId6"/>
          <a:stretch>
            <a:fillRect/>
          </a:stretch>
        </p:blipFill>
        <p:spPr>
          <a:xfrm>
            <a:off x="86788" y="4052226"/>
            <a:ext cx="7309848" cy="1886931"/>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28" name="Title 1"/>
          <p:cNvSpPr>
            <a:spLocks noGrp="1"/>
          </p:cNvSpPr>
          <p:nvPr>
            <p:ph type="title"/>
          </p:nvPr>
        </p:nvSpPr>
        <p:spPr/>
        <p:txBody>
          <a:bodyPr>
            <a:normAutofit/>
          </a:bodyPr>
          <a:lstStyle/>
          <a:p>
            <a:r>
              <a:rPr lang="en-IN" b="1">
                <a:solidFill>
                  <a:srgbClr val="000000"/>
                </a:solidFill>
              </a:rPr>
              <a:t>PHYSICAL PROPERTIES OF NAPHTHALENE</a:t>
            </a:r>
            <a:endParaRPr lang="en-US" b="1">
              <a:solidFill>
                <a:srgbClr val="000000"/>
              </a:solidFill>
            </a:endParaRPr>
          </a:p>
        </p:txBody>
      </p:sp>
      <p:sp>
        <p:nvSpPr>
          <p:cNvPr id="1048629" name="Content Placeholder 2"/>
          <p:cNvSpPr>
            <a:spLocks noGrp="1"/>
          </p:cNvSpPr>
          <p:nvPr>
            <p:ph idx="1"/>
          </p:nvPr>
        </p:nvSpPr>
        <p:spPr>
          <a:xfrm>
            <a:off x="677334" y="1797117"/>
            <a:ext cx="8596668" cy="4244246"/>
          </a:xfrm>
        </p:spPr>
        <p:txBody>
          <a:bodyPr>
            <a:noAutofit/>
          </a:bodyPr>
          <a:lstStyle/>
          <a:p>
            <a:pPr marL="0" indent="0">
              <a:buNone/>
            </a:pPr>
            <a:r>
              <a:rPr lang="en-IN" sz="2800"/>
              <a:t> 1. Naphthalene forms coloureless shining plates (m.p. 353 K) having a strong characteristic odour (moth ball odour) </a:t>
            </a:r>
            <a:endParaRPr sz="3200"/>
          </a:p>
          <a:p>
            <a:pPr marL="0" indent="0">
              <a:buNone/>
            </a:pPr>
            <a:endParaRPr lang="en-IN" sz="2800"/>
          </a:p>
          <a:p>
            <a:pPr marL="0" indent="0">
              <a:buNone/>
            </a:pPr>
            <a:endParaRPr lang="en-IN" sz="2800"/>
          </a:p>
          <a:p>
            <a:pPr marL="0" indent="0">
              <a:buNone/>
            </a:pPr>
            <a:r>
              <a:rPr lang="en-IN" sz="2800"/>
              <a:t>2. It is insoluble in water but soluble in organic solvents</a:t>
            </a:r>
            <a:endParaRPr sz="3200"/>
          </a:p>
          <a:p>
            <a:pPr marL="0" indent="0">
              <a:buNone/>
            </a:pPr>
            <a:endParaRPr lang="en-IN" sz="2800"/>
          </a:p>
          <a:p>
            <a:pPr marL="0" indent="0">
              <a:buNone/>
            </a:pPr>
            <a:endParaRPr lang="en-IN" sz="2800"/>
          </a:p>
          <a:p>
            <a:pPr marL="0" indent="0">
              <a:buNone/>
            </a:pPr>
            <a:r>
              <a:rPr lang="en-IN" sz="2800"/>
              <a:t>3. It is highly volatile and sublimes readily on heating.</a:t>
            </a:r>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30" name="Title 1"/>
          <p:cNvSpPr>
            <a:spLocks noGrp="1"/>
          </p:cNvSpPr>
          <p:nvPr>
            <p:ph type="title"/>
          </p:nvPr>
        </p:nvSpPr>
        <p:spPr/>
        <p:txBody>
          <a:bodyPr/>
          <a:lstStyle/>
          <a:p>
            <a:r>
              <a:rPr lang="en-IN">
                <a:solidFill>
                  <a:srgbClr val="000000"/>
                </a:solidFill>
              </a:rPr>
              <a:t>Electrophilic Substitution Reaction</a:t>
            </a:r>
            <a:endParaRPr lang="en-US">
              <a:solidFill>
                <a:srgbClr val="000000"/>
              </a:solidFill>
            </a:endParaRPr>
          </a:p>
        </p:txBody>
      </p:sp>
      <p:sp>
        <p:nvSpPr>
          <p:cNvPr id="1048631" name="Content Placeholder 2"/>
          <p:cNvSpPr>
            <a:spLocks noGrp="1"/>
          </p:cNvSpPr>
          <p:nvPr>
            <p:ph idx="1"/>
          </p:nvPr>
        </p:nvSpPr>
        <p:spPr>
          <a:xfrm>
            <a:off x="591762" y="1488613"/>
            <a:ext cx="8596668" cy="3880773"/>
          </a:xfrm>
        </p:spPr>
        <p:txBody>
          <a:bodyPr/>
          <a:lstStyle/>
          <a:p>
            <a:pPr marL="0" indent="0">
              <a:buNone/>
            </a:pPr>
            <a:r>
              <a:rPr lang="en-IN" sz="2400"/>
              <a:t>1  </a:t>
            </a:r>
            <a:r>
              <a:rPr lang="en-IN" sz="2400" b="1">
                <a:solidFill>
                  <a:schemeClr val="tx1"/>
                </a:solidFill>
              </a:rPr>
              <a:t>Halogenation</a:t>
            </a:r>
            <a:endParaRPr lang="en-IN" sz="2400"/>
          </a:p>
          <a:p>
            <a:endParaRPr lang="en-IN"/>
          </a:p>
          <a:p>
            <a:endParaRPr lang="en-IN"/>
          </a:p>
          <a:p>
            <a:endParaRPr lang="en-IN"/>
          </a:p>
          <a:p>
            <a:endParaRPr lang="en-IN"/>
          </a:p>
          <a:p>
            <a:endParaRPr lang="en-IN"/>
          </a:p>
          <a:p>
            <a:endParaRPr lang="en-IN"/>
          </a:p>
          <a:p>
            <a:endParaRPr lang="en-IN"/>
          </a:p>
          <a:p>
            <a:endParaRPr lang="en-US"/>
          </a:p>
        </p:txBody>
      </p:sp>
      <p:pic>
        <p:nvPicPr>
          <p:cNvPr id="2097169" name="Picture 4"/>
          <p:cNvPicPr>
            <a:picLocks noChangeAspect="1"/>
          </p:cNvPicPr>
          <p:nvPr/>
        </p:nvPicPr>
        <p:blipFill>
          <a:blip r:embed="rId2"/>
          <a:stretch>
            <a:fillRect/>
          </a:stretch>
        </p:blipFill>
        <p:spPr>
          <a:xfrm>
            <a:off x="4840941" y="2504229"/>
            <a:ext cx="1858394" cy="2955285"/>
          </a:xfrm>
          <a:prstGeom prst="rect">
            <a:avLst/>
          </a:prstGeom>
        </p:spPr>
      </p:pic>
      <p:pic>
        <p:nvPicPr>
          <p:cNvPr id="2097170" name="Picture 5"/>
          <p:cNvPicPr>
            <a:picLocks noChangeAspect="1"/>
          </p:cNvPicPr>
          <p:nvPr/>
        </p:nvPicPr>
        <p:blipFill>
          <a:blip r:embed="rId3"/>
          <a:stretch>
            <a:fillRect/>
          </a:stretch>
        </p:blipFill>
        <p:spPr>
          <a:xfrm>
            <a:off x="776939" y="2345484"/>
            <a:ext cx="4064002" cy="2582117"/>
          </a:xfrm>
          <a:prstGeom prst="rect">
            <a:avLst/>
          </a:prstGeom>
        </p:spPr>
      </p:pic>
      <p:pic>
        <p:nvPicPr>
          <p:cNvPr id="2097171" name="Picture 6"/>
          <p:cNvPicPr>
            <a:picLocks noChangeAspect="1"/>
          </p:cNvPicPr>
          <p:nvPr/>
        </p:nvPicPr>
        <p:blipFill>
          <a:blip r:embed="rId4"/>
          <a:stretch>
            <a:fillRect/>
          </a:stretch>
        </p:blipFill>
        <p:spPr>
          <a:xfrm>
            <a:off x="6523859" y="2345484"/>
            <a:ext cx="4064002" cy="209498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36" name="Title 3"/>
          <p:cNvSpPr>
            <a:spLocks noGrp="1"/>
          </p:cNvSpPr>
          <p:nvPr>
            <p:ph type="title"/>
          </p:nvPr>
        </p:nvSpPr>
        <p:spPr/>
        <p:txBody>
          <a:bodyPr/>
          <a:lstStyle/>
          <a:p>
            <a:r>
              <a:rPr lang="en-IN">
                <a:solidFill>
                  <a:schemeClr val="tx1"/>
                </a:solidFill>
              </a:rPr>
              <a:t>2 Nitration </a:t>
            </a:r>
            <a:endParaRPr lang="en-US">
              <a:solidFill>
                <a:schemeClr val="tx1"/>
              </a:solidFill>
            </a:endParaRPr>
          </a:p>
        </p:txBody>
      </p:sp>
      <p:pic>
        <p:nvPicPr>
          <p:cNvPr id="2097172" name="Picture 5"/>
          <p:cNvPicPr>
            <a:picLocks noChangeAspect="1"/>
          </p:cNvPicPr>
          <p:nvPr/>
        </p:nvPicPr>
        <p:blipFill>
          <a:blip r:embed="rId2"/>
          <a:stretch>
            <a:fillRect/>
          </a:stretch>
        </p:blipFill>
        <p:spPr>
          <a:xfrm>
            <a:off x="0" y="1963967"/>
            <a:ext cx="4656507" cy="2476395"/>
          </a:xfrm>
          <a:prstGeom prst="rect">
            <a:avLst/>
          </a:prstGeom>
        </p:spPr>
      </p:pic>
      <p:pic>
        <p:nvPicPr>
          <p:cNvPr id="2097173" name="Picture 6"/>
          <p:cNvPicPr>
            <a:picLocks noChangeAspect="1"/>
          </p:cNvPicPr>
          <p:nvPr/>
        </p:nvPicPr>
        <p:blipFill>
          <a:blip r:embed="rId3"/>
          <a:stretch>
            <a:fillRect/>
          </a:stretch>
        </p:blipFill>
        <p:spPr>
          <a:xfrm>
            <a:off x="4975668" y="1560557"/>
            <a:ext cx="5635061" cy="273027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37" name="Title 1"/>
          <p:cNvSpPr>
            <a:spLocks noGrp="1"/>
          </p:cNvSpPr>
          <p:nvPr>
            <p:ph type="title"/>
          </p:nvPr>
        </p:nvSpPr>
        <p:spPr>
          <a:xfrm>
            <a:off x="677334" y="609600"/>
            <a:ext cx="8596668" cy="1004047"/>
          </a:xfrm>
        </p:spPr>
        <p:txBody>
          <a:bodyPr/>
          <a:lstStyle/>
          <a:p>
            <a:r>
              <a:rPr lang="en-IN" b="1">
                <a:solidFill>
                  <a:schemeClr val="tx1"/>
                </a:solidFill>
              </a:rPr>
              <a:t>3. Sulphonation</a:t>
            </a:r>
            <a:endParaRPr lang="en-US" b="1">
              <a:solidFill>
                <a:schemeClr val="tx1"/>
              </a:solidFill>
            </a:endParaRPr>
          </a:p>
        </p:txBody>
      </p:sp>
      <p:pic>
        <p:nvPicPr>
          <p:cNvPr id="2097174" name="Picture 3"/>
          <p:cNvPicPr>
            <a:picLocks noChangeAspect="1"/>
          </p:cNvPicPr>
          <p:nvPr/>
        </p:nvPicPr>
        <p:blipFill>
          <a:blip r:embed="rId2"/>
          <a:stretch>
            <a:fillRect/>
          </a:stretch>
        </p:blipFill>
        <p:spPr>
          <a:xfrm>
            <a:off x="4805101" y="2284416"/>
            <a:ext cx="2505210" cy="2658330"/>
          </a:xfrm>
          <a:prstGeom prst="rect">
            <a:avLst/>
          </a:prstGeom>
        </p:spPr>
      </p:pic>
      <p:pic>
        <p:nvPicPr>
          <p:cNvPr id="2097175" name="Picture 4"/>
          <p:cNvPicPr>
            <a:picLocks noChangeAspect="1"/>
          </p:cNvPicPr>
          <p:nvPr/>
        </p:nvPicPr>
        <p:blipFill>
          <a:blip r:embed="rId3"/>
          <a:stretch>
            <a:fillRect/>
          </a:stretch>
        </p:blipFill>
        <p:spPr>
          <a:xfrm>
            <a:off x="237349" y="2308895"/>
            <a:ext cx="4738319" cy="2018659"/>
          </a:xfrm>
          <a:prstGeom prst="rect">
            <a:avLst/>
          </a:prstGeom>
        </p:spPr>
      </p:pic>
      <p:pic>
        <p:nvPicPr>
          <p:cNvPr id="2097176" name="Picture 5"/>
          <p:cNvPicPr>
            <a:picLocks noChangeAspect="1"/>
          </p:cNvPicPr>
          <p:nvPr/>
        </p:nvPicPr>
        <p:blipFill>
          <a:blip r:embed="rId4"/>
          <a:stretch>
            <a:fillRect/>
          </a:stretch>
        </p:blipFill>
        <p:spPr>
          <a:xfrm>
            <a:off x="7338580" y="1986709"/>
            <a:ext cx="4477131" cy="2450866"/>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38" name="Title 1"/>
          <p:cNvSpPr>
            <a:spLocks noGrp="1"/>
          </p:cNvSpPr>
          <p:nvPr>
            <p:ph type="title"/>
          </p:nvPr>
        </p:nvSpPr>
        <p:spPr/>
        <p:txBody>
          <a:bodyPr/>
          <a:lstStyle/>
          <a:p>
            <a:r>
              <a:rPr lang="en-IN">
                <a:solidFill>
                  <a:schemeClr val="tx1"/>
                </a:solidFill>
              </a:rPr>
              <a:t>4. Friedel-Crafts reaction</a:t>
            </a:r>
            <a:endParaRPr lang="en-US">
              <a:solidFill>
                <a:schemeClr val="tx1"/>
              </a:solidFill>
            </a:endParaRPr>
          </a:p>
        </p:txBody>
      </p:sp>
      <p:pic>
        <p:nvPicPr>
          <p:cNvPr id="2097177" name="Picture 3"/>
          <p:cNvPicPr>
            <a:picLocks noChangeAspect="1"/>
          </p:cNvPicPr>
          <p:nvPr/>
        </p:nvPicPr>
        <p:blipFill>
          <a:blip r:embed="rId2"/>
          <a:stretch>
            <a:fillRect/>
          </a:stretch>
        </p:blipFill>
        <p:spPr>
          <a:xfrm>
            <a:off x="4975668" y="2413987"/>
            <a:ext cx="2207254" cy="1811984"/>
          </a:xfrm>
          <a:prstGeom prst="rect">
            <a:avLst/>
          </a:prstGeom>
        </p:spPr>
      </p:pic>
      <p:pic>
        <p:nvPicPr>
          <p:cNvPr id="2097178" name="Picture 4"/>
          <p:cNvPicPr>
            <a:picLocks noChangeAspect="1"/>
          </p:cNvPicPr>
          <p:nvPr/>
        </p:nvPicPr>
        <p:blipFill>
          <a:blip r:embed="rId3"/>
          <a:stretch>
            <a:fillRect/>
          </a:stretch>
        </p:blipFill>
        <p:spPr>
          <a:xfrm>
            <a:off x="-43586" y="2413987"/>
            <a:ext cx="4990664" cy="2391292"/>
          </a:xfrm>
          <a:prstGeom prst="rect">
            <a:avLst/>
          </a:prstGeom>
        </p:spPr>
      </p:pic>
      <p:pic>
        <p:nvPicPr>
          <p:cNvPr id="2097179" name="Picture 5"/>
          <p:cNvPicPr>
            <a:picLocks noChangeAspect="1"/>
          </p:cNvPicPr>
          <p:nvPr/>
        </p:nvPicPr>
        <p:blipFill>
          <a:blip r:embed="rId4"/>
          <a:stretch>
            <a:fillRect/>
          </a:stretch>
        </p:blipFill>
        <p:spPr>
          <a:xfrm rot="16200000">
            <a:off x="8479059" y="1345732"/>
            <a:ext cx="2391292" cy="4166536"/>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39" name="Title 1"/>
          <p:cNvSpPr>
            <a:spLocks noGrp="1"/>
          </p:cNvSpPr>
          <p:nvPr>
            <p:ph type="ctrTitle"/>
          </p:nvPr>
        </p:nvSpPr>
        <p:spPr>
          <a:xfrm>
            <a:off x="2966930" y="146695"/>
            <a:ext cx="6331521" cy="825561"/>
          </a:xfrm>
          <a:solidFill>
            <a:srgbClr val="02A5E3"/>
          </a:solidFill>
          <a:ln>
            <a:solidFill>
              <a:srgbClr val="92D04F"/>
            </a:solidFill>
            <a:prstDash val="solid"/>
          </a:ln>
        </p:spPr>
        <p:txBody>
          <a:bodyPr/>
          <a:lstStyle/>
          <a:p>
            <a:r>
              <a:rPr lang="en-IN">
                <a:solidFill>
                  <a:srgbClr val="000000"/>
                </a:solidFill>
              </a:rPr>
              <a:t>Addition Reaction</a:t>
            </a:r>
            <a:endParaRPr lang="en-US">
              <a:solidFill>
                <a:srgbClr val="000000"/>
              </a:solidFill>
            </a:endParaRPr>
          </a:p>
        </p:txBody>
      </p:sp>
      <p:sp>
        <p:nvSpPr>
          <p:cNvPr id="1048640" name="Content Placeholder 2"/>
          <p:cNvSpPr>
            <a:spLocks noGrp="1"/>
          </p:cNvSpPr>
          <p:nvPr>
            <p:ph type="subTitle" idx="1"/>
          </p:nvPr>
        </p:nvSpPr>
        <p:spPr>
          <a:xfrm>
            <a:off x="472281" y="789637"/>
            <a:ext cx="2371572" cy="1613647"/>
          </a:xfrm>
        </p:spPr>
        <p:txBody>
          <a:bodyPr>
            <a:normAutofit/>
          </a:bodyPr>
          <a:lstStyle/>
          <a:p>
            <a:r>
              <a:rPr lang="en-IN" sz="2800" b="1"/>
              <a:t>1 Reduction</a:t>
            </a:r>
            <a:r>
              <a:rPr lang="en-IN" sz="2800"/>
              <a:t> </a:t>
            </a:r>
          </a:p>
          <a:p>
            <a:endParaRPr lang="en-IN" sz="2800"/>
          </a:p>
          <a:p>
            <a:endParaRPr lang="en-IN" sz="2800"/>
          </a:p>
          <a:p>
            <a:endParaRPr lang="en-US"/>
          </a:p>
        </p:txBody>
      </p:sp>
      <p:sp>
        <p:nvSpPr>
          <p:cNvPr id="1048641" name="TextBox 6"/>
          <p:cNvSpPr txBox="1"/>
          <p:nvPr/>
        </p:nvSpPr>
        <p:spPr>
          <a:xfrm>
            <a:off x="3050038" y="3244334"/>
            <a:ext cx="6100074" cy="369332"/>
          </a:xfrm>
          <a:prstGeom prst="rect">
            <a:avLst/>
          </a:prstGeom>
          <a:noFill/>
        </p:spPr>
        <p:txBody>
          <a:bodyPr wrap="square">
            <a:spAutoFit/>
          </a:bodyPr>
          <a:lstStyle/>
          <a:p>
            <a:pPr marL="0" indent="0" algn="r" rtl="0" eaLnBrk="1" latinLnBrk="0" hangingPunct="1">
              <a:spcBef>
                <a:spcPts val="1000"/>
              </a:spcBef>
              <a:spcAft>
                <a:spcPts val="0"/>
              </a:spcAft>
            </a:pPr>
            <a:endParaRPr lang="en-IN">
              <a:effectLst/>
            </a:endParaRPr>
          </a:p>
        </p:txBody>
      </p:sp>
      <p:pic>
        <p:nvPicPr>
          <p:cNvPr id="2097180" name="Picture 4"/>
          <p:cNvPicPr>
            <a:picLocks noChangeAspect="1"/>
          </p:cNvPicPr>
          <p:nvPr/>
        </p:nvPicPr>
        <p:blipFill rotWithShape="1">
          <a:blip r:embed="rId2"/>
          <a:srcRect r="8139" b="3084"/>
          <a:stretch>
            <a:fillRect/>
          </a:stretch>
        </p:blipFill>
        <p:spPr>
          <a:xfrm>
            <a:off x="1994842" y="1467194"/>
            <a:ext cx="7466513" cy="1920654"/>
          </a:xfrm>
          <a:prstGeom prst="rect">
            <a:avLst/>
          </a:prstGeom>
        </p:spPr>
      </p:pic>
      <p:pic>
        <p:nvPicPr>
          <p:cNvPr id="2097181" name="Picture 5"/>
          <p:cNvPicPr>
            <a:picLocks noChangeAspect="1"/>
          </p:cNvPicPr>
          <p:nvPr/>
        </p:nvPicPr>
        <p:blipFill>
          <a:blip r:embed="rId3"/>
          <a:stretch>
            <a:fillRect/>
          </a:stretch>
        </p:blipFill>
        <p:spPr>
          <a:xfrm>
            <a:off x="3139100" y="3362425"/>
            <a:ext cx="7235604" cy="1987229"/>
          </a:xfrm>
          <a:prstGeom prst="rect">
            <a:avLst/>
          </a:prstGeom>
        </p:spPr>
      </p:pic>
      <p:pic>
        <p:nvPicPr>
          <p:cNvPr id="2097182" name="Picture 7"/>
          <p:cNvPicPr>
            <a:picLocks noChangeAspect="1"/>
          </p:cNvPicPr>
          <p:nvPr/>
        </p:nvPicPr>
        <p:blipFill>
          <a:blip r:embed="rId4"/>
          <a:stretch>
            <a:fillRect/>
          </a:stretch>
        </p:blipFill>
        <p:spPr>
          <a:xfrm>
            <a:off x="987469" y="4786744"/>
            <a:ext cx="6497869" cy="207152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2" name="Title 1"/>
          <p:cNvSpPr>
            <a:spLocks noGrp="1"/>
          </p:cNvSpPr>
          <p:nvPr>
            <p:ph type="title"/>
          </p:nvPr>
        </p:nvSpPr>
        <p:spPr>
          <a:xfrm>
            <a:off x="677334" y="317841"/>
            <a:ext cx="8596668" cy="1259132"/>
          </a:xfrm>
        </p:spPr>
        <p:txBody>
          <a:bodyPr/>
          <a:lstStyle/>
          <a:p>
            <a:r>
              <a:rPr lang="en-IN" b="1">
                <a:solidFill>
                  <a:schemeClr val="tx1"/>
                </a:solidFill>
              </a:rPr>
              <a:t>2. Addition of halogens. </a:t>
            </a:r>
            <a:endParaRPr lang="en-US" b="1">
              <a:solidFill>
                <a:schemeClr val="tx1"/>
              </a:solidFill>
            </a:endParaRPr>
          </a:p>
        </p:txBody>
      </p:sp>
      <p:pic>
        <p:nvPicPr>
          <p:cNvPr id="2097183" name="Picture 3"/>
          <p:cNvPicPr>
            <a:picLocks noChangeAspect="1"/>
          </p:cNvPicPr>
          <p:nvPr/>
        </p:nvPicPr>
        <p:blipFill>
          <a:blip r:embed="rId2"/>
          <a:stretch>
            <a:fillRect/>
          </a:stretch>
        </p:blipFill>
        <p:spPr>
          <a:xfrm>
            <a:off x="418682" y="919737"/>
            <a:ext cx="4091610" cy="2616064"/>
          </a:xfrm>
          <a:prstGeom prst="rect">
            <a:avLst/>
          </a:prstGeom>
        </p:spPr>
      </p:pic>
      <p:pic>
        <p:nvPicPr>
          <p:cNvPr id="2097184" name="Picture 4"/>
          <p:cNvPicPr>
            <a:picLocks noChangeAspect="1"/>
          </p:cNvPicPr>
          <p:nvPr/>
        </p:nvPicPr>
        <p:blipFill>
          <a:blip r:embed="rId3"/>
          <a:stretch>
            <a:fillRect/>
          </a:stretch>
        </p:blipFill>
        <p:spPr>
          <a:xfrm>
            <a:off x="4569640" y="1168032"/>
            <a:ext cx="6224140" cy="568996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3" name="Title 1"/>
          <p:cNvSpPr>
            <a:spLocks noGrp="1"/>
          </p:cNvSpPr>
          <p:nvPr>
            <p:ph type="title"/>
          </p:nvPr>
        </p:nvSpPr>
        <p:spPr>
          <a:xfrm>
            <a:off x="591762" y="169515"/>
            <a:ext cx="8596668" cy="1320800"/>
          </a:xfrm>
        </p:spPr>
        <p:txBody>
          <a:bodyPr/>
          <a:lstStyle/>
          <a:p>
            <a:r>
              <a:rPr lang="en-IN">
                <a:solidFill>
                  <a:srgbClr val="0000FF"/>
                </a:solidFill>
              </a:rPr>
              <a:t>Other Reaction</a:t>
            </a:r>
            <a:endParaRPr lang="en-US">
              <a:solidFill>
                <a:srgbClr val="0000FF"/>
              </a:solidFill>
            </a:endParaRPr>
          </a:p>
        </p:txBody>
      </p:sp>
      <p:sp>
        <p:nvSpPr>
          <p:cNvPr id="1048644" name="Content Placeholder 2"/>
          <p:cNvSpPr>
            <a:spLocks noGrp="1"/>
          </p:cNvSpPr>
          <p:nvPr>
            <p:ph idx="4294967295"/>
          </p:nvPr>
        </p:nvSpPr>
        <p:spPr>
          <a:xfrm>
            <a:off x="591762" y="1031213"/>
            <a:ext cx="2554940" cy="918203"/>
          </a:xfrm>
        </p:spPr>
        <p:txBody>
          <a:bodyPr>
            <a:normAutofit/>
          </a:bodyPr>
          <a:lstStyle/>
          <a:p>
            <a:pPr marL="0" indent="0">
              <a:buNone/>
            </a:pPr>
            <a:r>
              <a:rPr lang="en-IN" sz="2800" b="1"/>
              <a:t>1 Oxidation </a:t>
            </a:r>
            <a:endParaRPr lang="en-US" sz="2800" b="1"/>
          </a:p>
        </p:txBody>
      </p:sp>
      <p:pic>
        <p:nvPicPr>
          <p:cNvPr id="2097185" name="Picture 4"/>
          <p:cNvPicPr>
            <a:picLocks noChangeAspect="1"/>
          </p:cNvPicPr>
          <p:nvPr/>
        </p:nvPicPr>
        <p:blipFill>
          <a:blip r:embed="rId2"/>
          <a:stretch>
            <a:fillRect/>
          </a:stretch>
        </p:blipFill>
        <p:spPr>
          <a:xfrm>
            <a:off x="3183633" y="1003519"/>
            <a:ext cx="8128000" cy="2303235"/>
          </a:xfrm>
          <a:prstGeom prst="rect">
            <a:avLst/>
          </a:prstGeom>
        </p:spPr>
      </p:pic>
      <p:pic>
        <p:nvPicPr>
          <p:cNvPr id="2097186" name="Picture 5"/>
          <p:cNvPicPr>
            <a:picLocks noChangeAspect="1"/>
          </p:cNvPicPr>
          <p:nvPr/>
        </p:nvPicPr>
        <p:blipFill>
          <a:blip r:embed="rId3"/>
          <a:stretch>
            <a:fillRect/>
          </a:stretch>
        </p:blipFill>
        <p:spPr>
          <a:xfrm>
            <a:off x="831469" y="2954793"/>
            <a:ext cx="6130401" cy="1559877"/>
          </a:xfrm>
          <a:prstGeom prst="rect">
            <a:avLst/>
          </a:prstGeom>
        </p:spPr>
      </p:pic>
      <p:pic>
        <p:nvPicPr>
          <p:cNvPr id="2097187" name="Picture 6"/>
          <p:cNvPicPr>
            <a:picLocks noChangeAspect="1"/>
          </p:cNvPicPr>
          <p:nvPr/>
        </p:nvPicPr>
        <p:blipFill>
          <a:blip r:embed="rId4"/>
          <a:stretch>
            <a:fillRect/>
          </a:stretch>
        </p:blipFill>
        <p:spPr>
          <a:xfrm>
            <a:off x="4232428" y="4732946"/>
            <a:ext cx="6653624" cy="209637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5" name="Title 1"/>
          <p:cNvSpPr>
            <a:spLocks noGrp="1"/>
          </p:cNvSpPr>
          <p:nvPr>
            <p:ph type="title"/>
          </p:nvPr>
        </p:nvSpPr>
        <p:spPr>
          <a:xfrm>
            <a:off x="677334" y="609600"/>
            <a:ext cx="8596668" cy="1199641"/>
          </a:xfrm>
        </p:spPr>
        <p:txBody>
          <a:bodyPr/>
          <a:lstStyle/>
          <a:p>
            <a:r>
              <a:rPr lang="en-IN" b="1">
                <a:solidFill>
                  <a:schemeClr val="tx1"/>
                </a:solidFill>
              </a:rPr>
              <a:t>2. Picrate formation</a:t>
            </a:r>
            <a:endParaRPr lang="en-US" b="1">
              <a:solidFill>
                <a:schemeClr val="tx1"/>
              </a:solidFill>
            </a:endParaRPr>
          </a:p>
        </p:txBody>
      </p:sp>
      <p:pic>
        <p:nvPicPr>
          <p:cNvPr id="2097188" name="Picture 3"/>
          <p:cNvPicPr>
            <a:picLocks noChangeAspect="1"/>
          </p:cNvPicPr>
          <p:nvPr/>
        </p:nvPicPr>
        <p:blipFill>
          <a:blip r:embed="rId2"/>
          <a:stretch>
            <a:fillRect/>
          </a:stretch>
        </p:blipFill>
        <p:spPr>
          <a:xfrm>
            <a:off x="186085" y="2284723"/>
            <a:ext cx="11110468" cy="3228571"/>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6" name="Title 1"/>
          <p:cNvSpPr>
            <a:spLocks noGrp="1"/>
          </p:cNvSpPr>
          <p:nvPr>
            <p:ph type="title"/>
          </p:nvPr>
        </p:nvSpPr>
        <p:spPr/>
        <p:txBody>
          <a:bodyPr>
            <a:normAutofit/>
          </a:bodyPr>
          <a:lstStyle/>
          <a:p>
            <a:r>
              <a:rPr lang="en-IN" b="1">
                <a:solidFill>
                  <a:srgbClr val="0000FF"/>
                </a:solidFill>
              </a:rPr>
              <a:t>USES OF NAPHTHALENE </a:t>
            </a:r>
            <a:endParaRPr lang="en-US" b="1">
              <a:solidFill>
                <a:srgbClr val="0000FF"/>
              </a:solidFill>
            </a:endParaRPr>
          </a:p>
        </p:txBody>
      </p:sp>
      <p:sp>
        <p:nvSpPr>
          <p:cNvPr id="1048647" name="Content Placeholder 2"/>
          <p:cNvSpPr>
            <a:spLocks noGrp="1"/>
          </p:cNvSpPr>
          <p:nvPr>
            <p:ph idx="1"/>
          </p:nvPr>
        </p:nvSpPr>
        <p:spPr/>
        <p:txBody>
          <a:bodyPr>
            <a:normAutofit fontScale="92500"/>
          </a:bodyPr>
          <a:lstStyle/>
          <a:p>
            <a:r>
              <a:rPr lang="en-IN" sz="3200"/>
              <a:t>Naphthalene is used :
(1) as an insect-repellent for preventing moths in clothes;
(2) in the manufacture of phthalic anhydride, antharanilic acid and azo dyes, and </a:t>
            </a:r>
            <a:endParaRPr sz="3600"/>
          </a:p>
          <a:p>
            <a:r>
              <a:rPr lang="en-IN" sz="3200"/>
              <a:t>(3) in the manufacture of tetralin and decalin which are used as industrial solvents</a:t>
            </a:r>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8" name="Title 1"/>
          <p:cNvSpPr>
            <a:spLocks noGrp="1"/>
          </p:cNvSpPr>
          <p:nvPr>
            <p:ph type="title"/>
          </p:nvPr>
        </p:nvSpPr>
        <p:spPr/>
        <p:txBody>
          <a:bodyPr>
            <a:normAutofit/>
          </a:bodyPr>
          <a:lstStyle/>
          <a:p>
            <a:r>
              <a:rPr lang="en-IN" b="1">
                <a:solidFill>
                  <a:srgbClr val="0000FF"/>
                </a:solidFill>
              </a:rPr>
              <a:t>MECHANISM OF SUBSTITUTION IN NAPHTHALENE</a:t>
            </a:r>
          </a:p>
          <a:p>
            <a:endParaRPr lang="en-IN" b="1">
              <a:solidFill>
                <a:srgbClr val="0000FF"/>
              </a:solidFill>
            </a:endParaRPr>
          </a:p>
          <a:p>
            <a:endParaRPr lang="en-US" b="1">
              <a:solidFill>
                <a:srgbClr val="0000FF"/>
              </a:solidFill>
            </a:endParaRPr>
          </a:p>
        </p:txBody>
      </p:sp>
      <p:pic>
        <p:nvPicPr>
          <p:cNvPr id="2097189" name="Picture 3"/>
          <p:cNvPicPr>
            <a:picLocks noChangeAspect="1"/>
          </p:cNvPicPr>
          <p:nvPr/>
        </p:nvPicPr>
        <p:blipFill>
          <a:blip r:embed="rId2"/>
          <a:stretch>
            <a:fillRect/>
          </a:stretch>
        </p:blipFill>
        <p:spPr>
          <a:xfrm>
            <a:off x="88288" y="1869277"/>
            <a:ext cx="11128245" cy="2917484"/>
          </a:xfrm>
          <a:prstGeom prst="rect">
            <a:avLst/>
          </a:prstGeom>
        </p:spPr>
      </p:pic>
      <p:pic>
        <p:nvPicPr>
          <p:cNvPr id="2097190" name="Picture 4"/>
          <p:cNvPicPr>
            <a:picLocks noChangeAspect="1"/>
          </p:cNvPicPr>
          <p:nvPr/>
        </p:nvPicPr>
        <p:blipFill rotWithShape="1">
          <a:blip r:embed="rId3"/>
          <a:srcRect l="-3279" t="17346" r="-1" b="16838"/>
          <a:stretch>
            <a:fillRect/>
          </a:stretch>
        </p:blipFill>
        <p:spPr>
          <a:xfrm>
            <a:off x="843497" y="5073209"/>
            <a:ext cx="8872913" cy="157697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49" name="Title 1"/>
          <p:cNvSpPr>
            <a:spLocks noGrp="1"/>
          </p:cNvSpPr>
          <p:nvPr>
            <p:ph type="title"/>
          </p:nvPr>
        </p:nvSpPr>
        <p:spPr/>
        <p:txBody>
          <a:bodyPr/>
          <a:lstStyle/>
          <a:p>
            <a:r>
              <a:rPr lang="en-IN" b="1">
                <a:solidFill>
                  <a:srgbClr val="0000FF"/>
                </a:solidFill>
              </a:rPr>
              <a:t>ANTHRACENE, C14H10</a:t>
            </a:r>
            <a:endParaRPr lang="en-US" b="1">
              <a:solidFill>
                <a:srgbClr val="0000FF"/>
              </a:solidFill>
            </a:endParaRPr>
          </a:p>
        </p:txBody>
      </p:sp>
      <p:sp>
        <p:nvSpPr>
          <p:cNvPr id="1048650" name="Content Placeholder 2"/>
          <p:cNvSpPr>
            <a:spLocks noGrp="1"/>
          </p:cNvSpPr>
          <p:nvPr>
            <p:ph sz="half" idx="1"/>
          </p:nvPr>
        </p:nvSpPr>
        <p:spPr>
          <a:xfrm>
            <a:off x="677334" y="1442503"/>
            <a:ext cx="4994880" cy="4598858"/>
          </a:xfrm>
        </p:spPr>
        <p:txBody>
          <a:bodyPr/>
          <a:lstStyle/>
          <a:p>
            <a:r>
              <a:rPr lang="en-IN"/>
              <a:t>Structure of ANTHRACENE</a:t>
            </a:r>
          </a:p>
          <a:p>
            <a:r>
              <a:rPr lang="en-IN"/>
              <a:t>1 Resonance concept</a:t>
            </a:r>
          </a:p>
          <a:p>
            <a:endParaRPr lang="en-IN"/>
          </a:p>
          <a:p>
            <a:endParaRPr lang="en-IN"/>
          </a:p>
          <a:p>
            <a:endParaRPr lang="en-IN"/>
          </a:p>
          <a:p>
            <a:endParaRPr lang="en-IN"/>
          </a:p>
          <a:p>
            <a:endParaRPr lang="en-IN"/>
          </a:p>
          <a:p>
            <a:endParaRPr lang="en-US"/>
          </a:p>
        </p:txBody>
      </p:sp>
      <p:sp>
        <p:nvSpPr>
          <p:cNvPr id="1048651" name="Content Placeholder 3"/>
          <p:cNvSpPr>
            <a:spLocks noGrp="1"/>
          </p:cNvSpPr>
          <p:nvPr>
            <p:ph sz="half" idx="2"/>
          </p:nvPr>
        </p:nvSpPr>
        <p:spPr>
          <a:xfrm>
            <a:off x="5089970" y="1442503"/>
            <a:ext cx="5325388" cy="4598859"/>
          </a:xfrm>
        </p:spPr>
        <p:txBody>
          <a:bodyPr/>
          <a:lstStyle/>
          <a:p>
            <a:r>
              <a:rPr lang="en-IN"/>
              <a:t>2 Orbital concept</a:t>
            </a:r>
          </a:p>
          <a:p>
            <a:pPr marL="0" indent="0">
              <a:buNone/>
            </a:pPr>
            <a:endParaRPr lang="en-IN"/>
          </a:p>
          <a:p>
            <a:pPr marL="0" indent="0">
              <a:buNone/>
            </a:pPr>
            <a:endParaRPr lang="en-US"/>
          </a:p>
        </p:txBody>
      </p:sp>
      <p:pic>
        <p:nvPicPr>
          <p:cNvPr id="2097191" name="Picture 6"/>
          <p:cNvPicPr>
            <a:picLocks noChangeAspect="1"/>
          </p:cNvPicPr>
          <p:nvPr/>
        </p:nvPicPr>
        <p:blipFill rotWithShape="1">
          <a:blip r:embed="rId2"/>
          <a:srcRect t="-9166" r="11200" b="-1"/>
          <a:stretch>
            <a:fillRect/>
          </a:stretch>
        </p:blipFill>
        <p:spPr>
          <a:xfrm>
            <a:off x="212960" y="2284751"/>
            <a:ext cx="4442466" cy="1326473"/>
          </a:xfrm>
          <a:prstGeom prst="rect">
            <a:avLst/>
          </a:prstGeom>
        </p:spPr>
      </p:pic>
      <p:pic>
        <p:nvPicPr>
          <p:cNvPr id="2097192" name="Picture 7"/>
          <p:cNvPicPr>
            <a:picLocks noChangeAspect="1"/>
          </p:cNvPicPr>
          <p:nvPr/>
        </p:nvPicPr>
        <p:blipFill>
          <a:blip r:embed="rId3"/>
          <a:stretch>
            <a:fillRect/>
          </a:stretch>
        </p:blipFill>
        <p:spPr>
          <a:xfrm>
            <a:off x="139847" y="4063824"/>
            <a:ext cx="4664552" cy="1326474"/>
          </a:xfrm>
          <a:prstGeom prst="rect">
            <a:avLst/>
          </a:prstGeom>
        </p:spPr>
      </p:pic>
      <p:pic>
        <p:nvPicPr>
          <p:cNvPr id="2097193" name="Picture 7"/>
          <p:cNvPicPr>
            <a:picLocks noChangeAspect="1"/>
          </p:cNvPicPr>
          <p:nvPr/>
        </p:nvPicPr>
        <p:blipFill>
          <a:blip r:embed="rId4"/>
          <a:stretch>
            <a:fillRect/>
          </a:stretch>
        </p:blipFill>
        <p:spPr>
          <a:xfrm>
            <a:off x="5942305" y="2089699"/>
            <a:ext cx="2467331" cy="4158701"/>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52" name="Title 1"/>
          <p:cNvSpPr>
            <a:spLocks noGrp="1"/>
          </p:cNvSpPr>
          <p:nvPr>
            <p:ph type="title"/>
          </p:nvPr>
        </p:nvSpPr>
        <p:spPr>
          <a:xfrm>
            <a:off x="1579902" y="315597"/>
            <a:ext cx="8596668" cy="1320800"/>
          </a:xfrm>
        </p:spPr>
        <p:txBody>
          <a:bodyPr/>
          <a:lstStyle/>
          <a:p>
            <a:r>
              <a:rPr lang="en-IN" b="1">
                <a:solidFill>
                  <a:srgbClr val="0000FF"/>
                </a:solidFill>
              </a:rPr>
              <a:t>SYNTHESIS OF ANTHRACENE</a:t>
            </a:r>
            <a:endParaRPr lang="en-US" b="1">
              <a:solidFill>
                <a:srgbClr val="0000FF"/>
              </a:solidFill>
            </a:endParaRPr>
          </a:p>
        </p:txBody>
      </p:sp>
      <p:sp>
        <p:nvSpPr>
          <p:cNvPr id="1048653" name="TextBox 4"/>
          <p:cNvSpPr txBox="1"/>
          <p:nvPr/>
        </p:nvSpPr>
        <p:spPr>
          <a:xfrm>
            <a:off x="770761" y="1092563"/>
            <a:ext cx="8153196" cy="523220"/>
          </a:xfrm>
          <a:prstGeom prst="rect">
            <a:avLst/>
          </a:prstGeom>
          <a:noFill/>
        </p:spPr>
        <p:txBody>
          <a:bodyPr wrap="square">
            <a:spAutoFit/>
          </a:bodyPr>
          <a:lstStyle/>
          <a:p>
            <a:r>
              <a:rPr lang="en-IN" sz="2800"/>
              <a:t>1 Friedel-Crafts acylation with phthalic anhydride</a:t>
            </a:r>
          </a:p>
        </p:txBody>
      </p:sp>
      <p:pic>
        <p:nvPicPr>
          <p:cNvPr id="2097194" name="Picture 6"/>
          <p:cNvPicPr>
            <a:picLocks noChangeAspect="1"/>
          </p:cNvPicPr>
          <p:nvPr/>
        </p:nvPicPr>
        <p:blipFill>
          <a:blip r:embed="rId2"/>
          <a:stretch>
            <a:fillRect/>
          </a:stretch>
        </p:blipFill>
        <p:spPr>
          <a:xfrm>
            <a:off x="770761" y="2238863"/>
            <a:ext cx="9734266" cy="3714517"/>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54" name="Title 1"/>
          <p:cNvSpPr>
            <a:spLocks noGrp="1"/>
          </p:cNvSpPr>
          <p:nvPr>
            <p:ph type="title"/>
          </p:nvPr>
        </p:nvSpPr>
        <p:spPr/>
        <p:txBody>
          <a:bodyPr>
            <a:normAutofit/>
          </a:bodyPr>
          <a:lstStyle/>
          <a:p>
            <a:r>
              <a:rPr lang="en-IN" sz="3200" b="1">
                <a:solidFill>
                  <a:srgbClr val="002060"/>
                </a:solidFill>
              </a:rPr>
              <a:t>2 Diel’s-Alder reaction</a:t>
            </a:r>
            <a:endParaRPr lang="en-US" sz="3200" b="1">
              <a:solidFill>
                <a:srgbClr val="002060"/>
              </a:solidFill>
            </a:endParaRPr>
          </a:p>
        </p:txBody>
      </p:sp>
      <p:pic>
        <p:nvPicPr>
          <p:cNvPr id="2097195" name="Picture 3"/>
          <p:cNvPicPr>
            <a:picLocks noChangeAspect="1"/>
          </p:cNvPicPr>
          <p:nvPr/>
        </p:nvPicPr>
        <p:blipFill>
          <a:blip r:embed="rId2"/>
          <a:stretch>
            <a:fillRect/>
          </a:stretch>
        </p:blipFill>
        <p:spPr>
          <a:xfrm>
            <a:off x="677334" y="1453368"/>
            <a:ext cx="8128000" cy="1993969"/>
          </a:xfrm>
          <a:prstGeom prst="rect">
            <a:avLst/>
          </a:prstGeom>
        </p:spPr>
      </p:pic>
      <p:pic>
        <p:nvPicPr>
          <p:cNvPr id="2097196" name="Picture 4"/>
          <p:cNvPicPr>
            <a:picLocks noChangeAspect="1"/>
          </p:cNvPicPr>
          <p:nvPr/>
        </p:nvPicPr>
        <p:blipFill>
          <a:blip r:embed="rId3"/>
          <a:stretch>
            <a:fillRect/>
          </a:stretch>
        </p:blipFill>
        <p:spPr>
          <a:xfrm>
            <a:off x="7006683" y="3892933"/>
            <a:ext cx="1929499" cy="202248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55" name="Title 1"/>
          <p:cNvSpPr>
            <a:spLocks noGrp="1"/>
          </p:cNvSpPr>
          <p:nvPr>
            <p:ph type="title"/>
          </p:nvPr>
        </p:nvSpPr>
        <p:spPr>
          <a:xfrm>
            <a:off x="677334" y="609600"/>
            <a:ext cx="8596668" cy="995072"/>
          </a:xfrm>
        </p:spPr>
        <p:txBody>
          <a:bodyPr>
            <a:normAutofit fontScale="90000"/>
          </a:bodyPr>
          <a:lstStyle/>
          <a:p>
            <a:r>
              <a:rPr lang="en-IN" b="1">
                <a:solidFill>
                  <a:schemeClr val="tx1"/>
                </a:solidFill>
              </a:rPr>
              <a:t>3. </a:t>
            </a:r>
            <a:r>
              <a:rPr lang="en-IN" b="1" i="1">
                <a:solidFill>
                  <a:schemeClr val="tx1"/>
                </a:solidFill>
              </a:rPr>
              <a:t>o-Bromobenzy bromide</a:t>
            </a:r>
            <a:r>
              <a:rPr lang="en-IN" b="1">
                <a:solidFill>
                  <a:schemeClr val="tx1"/>
                </a:solidFill>
              </a:rPr>
              <a:t> </a:t>
            </a:r>
            <a:br>
              <a:rPr lang="en-IN" b="1">
                <a:solidFill>
                  <a:schemeClr val="tx1"/>
                </a:solidFill>
              </a:rPr>
            </a:br>
            <a:r>
              <a:rPr lang="en-IN" b="1">
                <a:solidFill>
                  <a:schemeClr val="tx1"/>
                </a:solidFill>
              </a:rPr>
              <a:t/>
            </a:r>
            <a:br>
              <a:rPr lang="en-IN" b="1">
                <a:solidFill>
                  <a:schemeClr val="tx1"/>
                </a:solidFill>
              </a:rPr>
            </a:br>
            <a:r>
              <a:rPr lang="en-IN" b="1">
                <a:solidFill>
                  <a:schemeClr val="tx1"/>
                </a:solidFill>
              </a:rPr>
              <a:t/>
            </a:r>
            <a:br>
              <a:rPr lang="en-IN" b="1">
                <a:solidFill>
                  <a:schemeClr val="tx1"/>
                </a:solidFill>
              </a:rPr>
            </a:br>
            <a:r>
              <a:rPr lang="en-IN" b="1">
                <a:solidFill>
                  <a:schemeClr val="tx1"/>
                </a:solidFill>
              </a:rPr>
              <a:t/>
            </a:r>
            <a:br>
              <a:rPr lang="en-IN" b="1">
                <a:solidFill>
                  <a:schemeClr val="tx1"/>
                </a:solidFill>
              </a:rPr>
            </a:br>
            <a:r>
              <a:rPr lang="en-IN" b="1">
                <a:solidFill>
                  <a:srgbClr val="002060"/>
                </a:solidFill>
              </a:rPr>
              <a:t/>
            </a:r>
            <a:br>
              <a:rPr lang="en-IN" b="1">
                <a:solidFill>
                  <a:srgbClr val="002060"/>
                </a:solidFill>
              </a:rPr>
            </a:br>
            <a:endParaRPr lang="en-US">
              <a:solidFill>
                <a:schemeClr val="tx1"/>
              </a:solidFill>
            </a:endParaRPr>
          </a:p>
        </p:txBody>
      </p:sp>
      <p:pic>
        <p:nvPicPr>
          <p:cNvPr id="2097197" name="Picture 3"/>
          <p:cNvPicPr>
            <a:picLocks noChangeAspect="1"/>
          </p:cNvPicPr>
          <p:nvPr/>
        </p:nvPicPr>
        <p:blipFill>
          <a:blip r:embed="rId2"/>
          <a:stretch>
            <a:fillRect/>
          </a:stretch>
        </p:blipFill>
        <p:spPr>
          <a:xfrm>
            <a:off x="296107" y="2026636"/>
            <a:ext cx="8128000" cy="1851209"/>
          </a:xfrm>
          <a:prstGeom prst="rect">
            <a:avLst/>
          </a:prstGeom>
        </p:spPr>
      </p:pic>
      <p:pic>
        <p:nvPicPr>
          <p:cNvPr id="2097198" name="Picture 4"/>
          <p:cNvPicPr>
            <a:picLocks noChangeAspect="1"/>
          </p:cNvPicPr>
          <p:nvPr/>
        </p:nvPicPr>
        <p:blipFill>
          <a:blip r:embed="rId3"/>
          <a:stretch>
            <a:fillRect/>
          </a:stretch>
        </p:blipFill>
        <p:spPr>
          <a:xfrm>
            <a:off x="8698480" y="2026636"/>
            <a:ext cx="2944951" cy="1851209"/>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56" name="Title 1"/>
          <p:cNvSpPr>
            <a:spLocks noGrp="1"/>
          </p:cNvSpPr>
          <p:nvPr>
            <p:ph type="title"/>
          </p:nvPr>
        </p:nvSpPr>
        <p:spPr>
          <a:xfrm>
            <a:off x="677334" y="609600"/>
            <a:ext cx="8596668" cy="1320800"/>
          </a:xfrm>
        </p:spPr>
        <p:txBody>
          <a:bodyPr/>
          <a:lstStyle/>
          <a:p>
            <a:r>
              <a:rPr lang="en-IN">
                <a:solidFill>
                  <a:schemeClr val="tx1"/>
                </a:solidFill>
              </a:rPr>
              <a:t>4. Elb’s reaction</a:t>
            </a:r>
            <a:br>
              <a:rPr lang="en-IN">
                <a:solidFill>
                  <a:schemeClr val="tx1"/>
                </a:solidFill>
              </a:rPr>
            </a:br>
            <a:endParaRPr lang="en-US">
              <a:solidFill>
                <a:schemeClr val="tx1"/>
              </a:solidFill>
            </a:endParaRPr>
          </a:p>
        </p:txBody>
      </p:sp>
      <p:sp>
        <p:nvSpPr>
          <p:cNvPr id="1048657" name="Content Placeholder 2"/>
          <p:cNvSpPr>
            <a:spLocks noGrp="1"/>
          </p:cNvSpPr>
          <p:nvPr>
            <p:ph idx="1"/>
          </p:nvPr>
        </p:nvSpPr>
        <p:spPr>
          <a:xfrm>
            <a:off x="2096518" y="2160589"/>
            <a:ext cx="7177483" cy="4087811"/>
          </a:xfrm>
        </p:spPr>
        <p:txBody>
          <a:bodyPr>
            <a:normAutofit/>
          </a:bodyPr>
          <a:lstStyle/>
          <a:p>
            <a:endParaRPr lang="en-IN"/>
          </a:p>
          <a:p>
            <a:endParaRPr lang="en-IN"/>
          </a:p>
          <a:p>
            <a:endParaRPr lang="en-IN"/>
          </a:p>
          <a:p>
            <a:endParaRPr lang="en-IN"/>
          </a:p>
          <a:p>
            <a:endParaRPr lang="en-IN"/>
          </a:p>
          <a:p>
            <a:endParaRPr lang="en-IN"/>
          </a:p>
          <a:p>
            <a:endParaRPr lang="en-IN"/>
          </a:p>
          <a:p>
            <a:endParaRPr lang="en-IN"/>
          </a:p>
          <a:p>
            <a:endParaRPr lang="en-US"/>
          </a:p>
        </p:txBody>
      </p:sp>
      <p:pic>
        <p:nvPicPr>
          <p:cNvPr id="2097199" name="Picture 4"/>
          <p:cNvPicPr>
            <a:picLocks noChangeAspect="1"/>
          </p:cNvPicPr>
          <p:nvPr/>
        </p:nvPicPr>
        <p:blipFill>
          <a:blip r:embed="rId2"/>
          <a:stretch>
            <a:fillRect/>
          </a:stretch>
        </p:blipFill>
        <p:spPr>
          <a:xfrm>
            <a:off x="161636" y="2382423"/>
            <a:ext cx="10608236" cy="1810072"/>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58" name="Title 1"/>
          <p:cNvSpPr>
            <a:spLocks noGrp="1"/>
          </p:cNvSpPr>
          <p:nvPr>
            <p:ph type="title"/>
          </p:nvPr>
        </p:nvSpPr>
        <p:spPr/>
        <p:txBody>
          <a:bodyPr>
            <a:normAutofit/>
          </a:bodyPr>
          <a:lstStyle/>
          <a:p>
            <a:r>
              <a:rPr lang="en-IN">
                <a:solidFill>
                  <a:srgbClr val="6600CC"/>
                </a:solidFill>
              </a:rPr>
              <a:t>PHYSICAL PROPERTIES OF ANTHRACENE</a:t>
            </a:r>
            <a:endParaRPr lang="en-US">
              <a:solidFill>
                <a:srgbClr val="6600CC"/>
              </a:solidFill>
            </a:endParaRPr>
          </a:p>
        </p:txBody>
      </p:sp>
      <p:sp>
        <p:nvSpPr>
          <p:cNvPr id="1048659" name="Content Placeholder 2"/>
          <p:cNvSpPr>
            <a:spLocks noGrp="1"/>
          </p:cNvSpPr>
          <p:nvPr>
            <p:ph idx="1"/>
          </p:nvPr>
        </p:nvSpPr>
        <p:spPr/>
        <p:txBody>
          <a:bodyPr/>
          <a:lstStyle/>
          <a:p>
            <a:r>
              <a:rPr lang="en-IN" sz="3200"/>
              <a:t> Anthracene is a colourless solid (m.p. 591 K). It exists as shining flakes and shows strong blue fluorescence when exposed to ultraviolet light.
It is insoluble in water, sparingly soluble in ether and alcohol and fairly soluble in benzene. </a:t>
            </a:r>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0" name="Title 1"/>
          <p:cNvSpPr>
            <a:spLocks noGrp="1"/>
          </p:cNvSpPr>
          <p:nvPr>
            <p:ph type="title"/>
          </p:nvPr>
        </p:nvSpPr>
        <p:spPr/>
        <p:txBody>
          <a:bodyPr/>
          <a:lstStyle/>
          <a:p>
            <a:r>
              <a:rPr lang="en-IN" b="1">
                <a:solidFill>
                  <a:srgbClr val="6600CC"/>
                </a:solidFill>
              </a:rPr>
              <a:t>Chemical properties of ANTHRACENE</a:t>
            </a:r>
            <a:br>
              <a:rPr lang="en-IN" b="1">
                <a:solidFill>
                  <a:srgbClr val="6600CC"/>
                </a:solidFill>
              </a:rPr>
            </a:br>
            <a:r>
              <a:rPr lang="en-IN" sz="2800" b="1">
                <a:solidFill>
                  <a:srgbClr val="6600CC"/>
                </a:solidFill>
              </a:rPr>
              <a:t>1. Halogenation</a:t>
            </a:r>
            <a:endParaRPr lang="en-US" sz="2800" b="1">
              <a:solidFill>
                <a:srgbClr val="6600CC"/>
              </a:solidFill>
            </a:endParaRPr>
          </a:p>
        </p:txBody>
      </p:sp>
      <p:sp>
        <p:nvSpPr>
          <p:cNvPr id="1048661" name="Content Placeholder 2"/>
          <p:cNvSpPr>
            <a:spLocks noGrp="1"/>
          </p:cNvSpPr>
          <p:nvPr>
            <p:ph type="body" idx="4294967295"/>
          </p:nvPr>
        </p:nvSpPr>
        <p:spPr>
          <a:xfrm>
            <a:off x="0" y="4527550"/>
            <a:ext cx="8596313" cy="860425"/>
          </a:xfrm>
        </p:spPr>
        <p:txBody>
          <a:bodyPr>
            <a:normAutofit/>
          </a:bodyPr>
          <a:lstStyle/>
          <a:p>
            <a:pPr marL="0" indent="0">
              <a:buNone/>
            </a:pPr>
            <a:endParaRPr lang="en-IN"/>
          </a:p>
          <a:p>
            <a:endParaRPr lang="en-IN"/>
          </a:p>
          <a:p>
            <a:pPr marL="0" indent="0">
              <a:buNone/>
            </a:pPr>
            <a:endParaRPr lang="en-IN"/>
          </a:p>
        </p:txBody>
      </p:sp>
      <p:pic>
        <p:nvPicPr>
          <p:cNvPr id="2097200" name="Picture 7"/>
          <p:cNvPicPr>
            <a:picLocks noChangeAspect="1"/>
          </p:cNvPicPr>
          <p:nvPr/>
        </p:nvPicPr>
        <p:blipFill rotWithShape="1">
          <a:blip r:embed="rId2"/>
          <a:srcRect b="36173"/>
          <a:stretch>
            <a:fillRect/>
          </a:stretch>
        </p:blipFill>
        <p:spPr>
          <a:xfrm>
            <a:off x="1146002" y="1863992"/>
            <a:ext cx="7284728" cy="2882250"/>
          </a:xfrm>
          <a:prstGeom prst="rect">
            <a:avLst/>
          </a:prstGeom>
        </p:spPr>
      </p:pic>
      <p:pic>
        <p:nvPicPr>
          <p:cNvPr id="2097201" name="Picture 8"/>
          <p:cNvPicPr>
            <a:picLocks noChangeAspect="1"/>
          </p:cNvPicPr>
          <p:nvPr/>
        </p:nvPicPr>
        <p:blipFill>
          <a:blip r:embed="rId3"/>
          <a:stretch>
            <a:fillRect/>
          </a:stretch>
        </p:blipFill>
        <p:spPr>
          <a:xfrm>
            <a:off x="1047789" y="4663677"/>
            <a:ext cx="1965121" cy="1909310"/>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2" name="Title 1"/>
          <p:cNvSpPr>
            <a:spLocks noGrp="1"/>
          </p:cNvSpPr>
          <p:nvPr>
            <p:ph type="title"/>
          </p:nvPr>
        </p:nvSpPr>
        <p:spPr/>
        <p:txBody>
          <a:bodyPr>
            <a:normAutofit/>
          </a:bodyPr>
          <a:lstStyle/>
          <a:p>
            <a:r>
              <a:rPr lang="en-IN" sz="3200">
                <a:solidFill>
                  <a:schemeClr val="tx1"/>
                </a:solidFill>
              </a:rPr>
              <a:t>2. Nitration</a:t>
            </a:r>
            <a:endParaRPr lang="en-US" sz="3200">
              <a:solidFill>
                <a:schemeClr val="tx1"/>
              </a:solidFill>
            </a:endParaRPr>
          </a:p>
        </p:txBody>
      </p:sp>
      <p:pic>
        <p:nvPicPr>
          <p:cNvPr id="2097202" name="Picture 3"/>
          <p:cNvPicPr>
            <a:picLocks noChangeAspect="1"/>
          </p:cNvPicPr>
          <p:nvPr/>
        </p:nvPicPr>
        <p:blipFill>
          <a:blip r:embed="rId2"/>
          <a:stretch>
            <a:fillRect/>
          </a:stretch>
        </p:blipFill>
        <p:spPr>
          <a:xfrm>
            <a:off x="331368" y="1930400"/>
            <a:ext cx="11085644" cy="2420559"/>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3" name="Title 1"/>
          <p:cNvSpPr>
            <a:spLocks noGrp="1"/>
          </p:cNvSpPr>
          <p:nvPr>
            <p:ph type="title"/>
          </p:nvPr>
        </p:nvSpPr>
        <p:spPr/>
        <p:txBody>
          <a:bodyPr>
            <a:normAutofit/>
          </a:bodyPr>
          <a:lstStyle/>
          <a:p>
            <a:r>
              <a:rPr lang="en-IN" sz="2800">
                <a:solidFill>
                  <a:schemeClr val="tx1"/>
                </a:solidFill>
              </a:rPr>
              <a:t>3. Sulphonation</a:t>
            </a:r>
            <a:endParaRPr lang="en-US" sz="2800">
              <a:solidFill>
                <a:schemeClr val="tx1"/>
              </a:solidFill>
            </a:endParaRPr>
          </a:p>
        </p:txBody>
      </p:sp>
      <p:pic>
        <p:nvPicPr>
          <p:cNvPr id="2097203" name="Picture 3"/>
          <p:cNvPicPr>
            <a:picLocks noChangeAspect="1"/>
          </p:cNvPicPr>
          <p:nvPr/>
        </p:nvPicPr>
        <p:blipFill>
          <a:blip r:embed="rId2"/>
          <a:stretch>
            <a:fillRect/>
          </a:stretch>
        </p:blipFill>
        <p:spPr>
          <a:xfrm>
            <a:off x="764972" y="1930400"/>
            <a:ext cx="10390579" cy="2238620"/>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4" name="Title 1"/>
          <p:cNvSpPr>
            <a:spLocks noGrp="1"/>
          </p:cNvSpPr>
          <p:nvPr>
            <p:ph type="title"/>
          </p:nvPr>
        </p:nvSpPr>
        <p:spPr/>
        <p:txBody>
          <a:bodyPr>
            <a:normAutofit/>
          </a:bodyPr>
          <a:lstStyle/>
          <a:p>
            <a:r>
              <a:rPr lang="en-IN" sz="2800">
                <a:solidFill>
                  <a:srgbClr val="002060"/>
                </a:solidFill>
              </a:rPr>
              <a:t>4. Friedel-Craft‘s acylation</a:t>
            </a:r>
            <a:endParaRPr lang="en-US" sz="2800">
              <a:solidFill>
                <a:srgbClr val="002060"/>
              </a:solidFill>
            </a:endParaRPr>
          </a:p>
        </p:txBody>
      </p:sp>
      <p:pic>
        <p:nvPicPr>
          <p:cNvPr id="2097204" name="Picture 3"/>
          <p:cNvPicPr>
            <a:picLocks noChangeAspect="1"/>
          </p:cNvPicPr>
          <p:nvPr/>
        </p:nvPicPr>
        <p:blipFill>
          <a:blip r:embed="rId2"/>
          <a:stretch>
            <a:fillRect/>
          </a:stretch>
        </p:blipFill>
        <p:spPr>
          <a:xfrm>
            <a:off x="516149" y="1930400"/>
            <a:ext cx="10618965" cy="177243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5" name="Title 1"/>
          <p:cNvSpPr>
            <a:spLocks noGrp="1"/>
          </p:cNvSpPr>
          <p:nvPr>
            <p:ph type="title"/>
          </p:nvPr>
        </p:nvSpPr>
        <p:spPr/>
        <p:txBody>
          <a:bodyPr>
            <a:normAutofit/>
          </a:bodyPr>
          <a:lstStyle/>
          <a:p>
            <a:r>
              <a:rPr lang="en-US" sz="2800" b="1">
                <a:solidFill>
                  <a:srgbClr val="002060"/>
                </a:solidFill>
              </a:rPr>
              <a:t>5. Chloromethylation and formylation.</a:t>
            </a:r>
          </a:p>
        </p:txBody>
      </p:sp>
      <p:pic>
        <p:nvPicPr>
          <p:cNvPr id="2097205" name="Picture 3"/>
          <p:cNvPicPr>
            <a:picLocks noChangeAspect="1"/>
          </p:cNvPicPr>
          <p:nvPr/>
        </p:nvPicPr>
        <p:blipFill>
          <a:blip r:embed="rId2"/>
          <a:stretch>
            <a:fillRect/>
          </a:stretch>
        </p:blipFill>
        <p:spPr>
          <a:xfrm>
            <a:off x="677334" y="1356376"/>
            <a:ext cx="8128000" cy="1665111"/>
          </a:xfrm>
          <a:prstGeom prst="rect">
            <a:avLst/>
          </a:prstGeom>
        </p:spPr>
      </p:pic>
      <p:pic>
        <p:nvPicPr>
          <p:cNvPr id="2097206" name="Picture 4"/>
          <p:cNvPicPr>
            <a:picLocks noChangeAspect="1"/>
          </p:cNvPicPr>
          <p:nvPr/>
        </p:nvPicPr>
        <p:blipFill>
          <a:blip r:embed="rId3"/>
          <a:stretch>
            <a:fillRect/>
          </a:stretch>
        </p:blipFill>
        <p:spPr>
          <a:xfrm>
            <a:off x="911668" y="3608061"/>
            <a:ext cx="8128000" cy="154046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6" name="Title 1"/>
          <p:cNvSpPr>
            <a:spLocks noGrp="1"/>
          </p:cNvSpPr>
          <p:nvPr>
            <p:ph type="title"/>
          </p:nvPr>
        </p:nvSpPr>
        <p:spPr/>
        <p:txBody>
          <a:bodyPr>
            <a:normAutofit/>
          </a:bodyPr>
          <a:lstStyle/>
          <a:p>
            <a:r>
              <a:rPr lang="en-IN" sz="2800">
                <a:solidFill>
                  <a:srgbClr val="0070C0"/>
                </a:solidFill>
              </a:rPr>
              <a:t>6. Reduction</a:t>
            </a:r>
            <a:endParaRPr lang="en-US" sz="2800">
              <a:solidFill>
                <a:srgbClr val="0070C0"/>
              </a:solidFill>
            </a:endParaRPr>
          </a:p>
        </p:txBody>
      </p:sp>
      <p:pic>
        <p:nvPicPr>
          <p:cNvPr id="2097207" name="Picture 3"/>
          <p:cNvPicPr>
            <a:picLocks noChangeAspect="1"/>
          </p:cNvPicPr>
          <p:nvPr/>
        </p:nvPicPr>
        <p:blipFill>
          <a:blip r:embed="rId2"/>
          <a:stretch>
            <a:fillRect/>
          </a:stretch>
        </p:blipFill>
        <p:spPr>
          <a:xfrm>
            <a:off x="1555240" y="1704174"/>
            <a:ext cx="8128000" cy="4544226"/>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7" name="Title 1"/>
          <p:cNvSpPr>
            <a:spLocks noGrp="1"/>
          </p:cNvSpPr>
          <p:nvPr>
            <p:ph type="title"/>
          </p:nvPr>
        </p:nvSpPr>
        <p:spPr/>
        <p:txBody>
          <a:bodyPr>
            <a:normAutofit/>
          </a:bodyPr>
          <a:lstStyle/>
          <a:p>
            <a:r>
              <a:rPr lang="en-IN" sz="3200" b="1">
                <a:solidFill>
                  <a:srgbClr val="0070C0"/>
                </a:solidFill>
              </a:rPr>
              <a:t>7. Oxidation</a:t>
            </a:r>
            <a:endParaRPr lang="en-US" sz="3200" b="1">
              <a:solidFill>
                <a:srgbClr val="0070C0"/>
              </a:solidFill>
            </a:endParaRPr>
          </a:p>
        </p:txBody>
      </p:sp>
      <p:pic>
        <p:nvPicPr>
          <p:cNvPr id="2097208" name="Picture 3"/>
          <p:cNvPicPr>
            <a:picLocks noChangeAspect="1"/>
          </p:cNvPicPr>
          <p:nvPr/>
        </p:nvPicPr>
        <p:blipFill>
          <a:blip r:embed="rId2"/>
          <a:stretch>
            <a:fillRect/>
          </a:stretch>
        </p:blipFill>
        <p:spPr>
          <a:xfrm>
            <a:off x="1448651" y="1358619"/>
            <a:ext cx="8128000" cy="2244876"/>
          </a:xfrm>
          <a:prstGeom prst="rect">
            <a:avLst/>
          </a:prstGeom>
        </p:spPr>
      </p:pic>
      <p:pic>
        <p:nvPicPr>
          <p:cNvPr id="2097209" name="Picture 4"/>
          <p:cNvPicPr>
            <a:picLocks noChangeAspect="1"/>
          </p:cNvPicPr>
          <p:nvPr/>
        </p:nvPicPr>
        <p:blipFill>
          <a:blip r:embed="rId3"/>
          <a:stretch>
            <a:fillRect/>
          </a:stretch>
        </p:blipFill>
        <p:spPr>
          <a:xfrm>
            <a:off x="3660753" y="4219423"/>
            <a:ext cx="4524366" cy="219953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8" name="Title 1"/>
          <p:cNvSpPr>
            <a:spLocks noGrp="1"/>
          </p:cNvSpPr>
          <p:nvPr>
            <p:ph type="title"/>
          </p:nvPr>
        </p:nvSpPr>
        <p:spPr/>
        <p:txBody>
          <a:bodyPr>
            <a:normAutofit/>
          </a:bodyPr>
          <a:lstStyle/>
          <a:p>
            <a:r>
              <a:rPr lang="en-IN" sz="2800">
                <a:solidFill>
                  <a:srgbClr val="002060"/>
                </a:solidFill>
              </a:rPr>
              <a:t>8. Dimerisation</a:t>
            </a:r>
            <a:endParaRPr lang="en-US" sz="2800">
              <a:solidFill>
                <a:srgbClr val="002060"/>
              </a:solidFill>
            </a:endParaRPr>
          </a:p>
        </p:txBody>
      </p:sp>
      <p:pic>
        <p:nvPicPr>
          <p:cNvPr id="2097210" name="Picture 3"/>
          <p:cNvPicPr>
            <a:picLocks noChangeAspect="1"/>
          </p:cNvPicPr>
          <p:nvPr/>
        </p:nvPicPr>
        <p:blipFill>
          <a:blip r:embed="rId2"/>
          <a:stretch>
            <a:fillRect/>
          </a:stretch>
        </p:blipFill>
        <p:spPr>
          <a:xfrm>
            <a:off x="1631240" y="1507462"/>
            <a:ext cx="6131380" cy="421719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69" name="Title 1"/>
          <p:cNvSpPr>
            <a:spLocks noGrp="1"/>
          </p:cNvSpPr>
          <p:nvPr>
            <p:ph type="title"/>
          </p:nvPr>
        </p:nvSpPr>
        <p:spPr/>
        <p:txBody>
          <a:bodyPr>
            <a:normAutofit/>
          </a:bodyPr>
          <a:lstStyle/>
          <a:p>
            <a:r>
              <a:rPr lang="en-IN" sz="2800">
                <a:solidFill>
                  <a:srgbClr val="002060"/>
                </a:solidFill>
              </a:rPr>
              <a:t>9. Diel’s-Alder reaction</a:t>
            </a:r>
            <a:endParaRPr lang="en-US" sz="2800">
              <a:solidFill>
                <a:srgbClr val="002060"/>
              </a:solidFill>
            </a:endParaRPr>
          </a:p>
        </p:txBody>
      </p:sp>
      <p:pic>
        <p:nvPicPr>
          <p:cNvPr id="2097211" name="Picture 3"/>
          <p:cNvPicPr>
            <a:picLocks noChangeAspect="1"/>
          </p:cNvPicPr>
          <p:nvPr/>
        </p:nvPicPr>
        <p:blipFill>
          <a:blip r:embed="rId2"/>
          <a:stretch>
            <a:fillRect/>
          </a:stretch>
        </p:blipFill>
        <p:spPr>
          <a:xfrm>
            <a:off x="911668" y="1930400"/>
            <a:ext cx="8128000" cy="1878530"/>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70" name="Title 1"/>
          <p:cNvSpPr>
            <a:spLocks noGrp="1"/>
          </p:cNvSpPr>
          <p:nvPr>
            <p:ph type="title"/>
          </p:nvPr>
        </p:nvSpPr>
        <p:spPr/>
        <p:txBody>
          <a:bodyPr/>
          <a:lstStyle/>
          <a:p>
            <a:r>
              <a:rPr lang="en-IN">
                <a:solidFill>
                  <a:srgbClr val="000000"/>
                </a:solidFill>
              </a:rPr>
              <a:t>MECHANISM OF SUBSTITUTION AND ADDITION REACTION OF ANTHRACENE</a:t>
            </a:r>
            <a:endParaRPr lang="en-US">
              <a:solidFill>
                <a:srgbClr val="000000"/>
              </a:solidFill>
            </a:endParaRPr>
          </a:p>
        </p:txBody>
      </p:sp>
      <p:sp>
        <p:nvSpPr>
          <p:cNvPr id="1048671" name="Content Placeholder 2"/>
          <p:cNvSpPr>
            <a:spLocks noGrp="1"/>
          </p:cNvSpPr>
          <p:nvPr>
            <p:ph idx="1"/>
          </p:nvPr>
        </p:nvSpPr>
        <p:spPr/>
        <p:txBody>
          <a:bodyPr/>
          <a:lstStyle/>
          <a:p>
            <a:pPr marL="0" indent="0">
              <a:buNone/>
            </a:pPr>
            <a:r>
              <a:rPr lang="en-IN" sz="2000" b="1"/>
              <a:t>1 Mechanism of substitutio</a:t>
            </a:r>
            <a:endParaRPr sz="2400" b="1"/>
          </a:p>
          <a:p>
            <a:endParaRPr lang="en-IN" sz="2000" b="1"/>
          </a:p>
          <a:p>
            <a:endParaRPr lang="en-IN" sz="2000" b="1"/>
          </a:p>
          <a:p>
            <a:pPr marL="0" indent="0">
              <a:buNone/>
            </a:pPr>
            <a:endParaRPr lang="en-IN" sz="2000" b="1"/>
          </a:p>
          <a:p>
            <a:pPr marL="0" indent="0">
              <a:buNone/>
            </a:pPr>
            <a:endParaRPr lang="en-IN" sz="2000" b="1"/>
          </a:p>
          <a:p>
            <a:pPr marL="0" indent="0">
              <a:buNone/>
            </a:pPr>
            <a:r>
              <a:rPr lang="en-IN" sz="2000" b="1"/>
              <a:t>2 Mechanism of addition</a:t>
            </a:r>
            <a:endParaRPr sz="2400" b="1"/>
          </a:p>
        </p:txBody>
      </p:sp>
      <p:pic>
        <p:nvPicPr>
          <p:cNvPr id="2097212" name="Picture 4"/>
          <p:cNvPicPr>
            <a:picLocks noChangeAspect="1"/>
          </p:cNvPicPr>
          <p:nvPr/>
        </p:nvPicPr>
        <p:blipFill>
          <a:blip r:embed="rId2"/>
          <a:stretch>
            <a:fillRect/>
          </a:stretch>
        </p:blipFill>
        <p:spPr>
          <a:xfrm>
            <a:off x="3924951" y="1808008"/>
            <a:ext cx="6689245" cy="2654282"/>
          </a:xfrm>
          <a:prstGeom prst="rect">
            <a:avLst/>
          </a:prstGeom>
        </p:spPr>
      </p:pic>
      <p:pic>
        <p:nvPicPr>
          <p:cNvPr id="2097213" name="Picture 5"/>
          <p:cNvPicPr>
            <a:picLocks noChangeAspect="1"/>
          </p:cNvPicPr>
          <p:nvPr/>
        </p:nvPicPr>
        <p:blipFill>
          <a:blip r:embed="rId3"/>
          <a:stretch>
            <a:fillRect/>
          </a:stretch>
        </p:blipFill>
        <p:spPr>
          <a:xfrm>
            <a:off x="2032000" y="4643314"/>
            <a:ext cx="8128000" cy="203476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72" name="Title 1"/>
          <p:cNvSpPr>
            <a:spLocks noGrp="1"/>
          </p:cNvSpPr>
          <p:nvPr>
            <p:ph type="title"/>
          </p:nvPr>
        </p:nvSpPr>
        <p:spPr/>
        <p:txBody>
          <a:bodyPr/>
          <a:lstStyle/>
          <a:p>
            <a:r>
              <a:rPr lang="en-IN">
                <a:solidFill>
                  <a:srgbClr val="000000"/>
                </a:solidFill>
              </a:rPr>
              <a:t>Uses Of ANTHRACENE</a:t>
            </a:r>
            <a:endParaRPr lang="en-US">
              <a:solidFill>
                <a:srgbClr val="000000"/>
              </a:solidFill>
            </a:endParaRPr>
          </a:p>
        </p:txBody>
      </p:sp>
      <p:sp>
        <p:nvSpPr>
          <p:cNvPr id="1048673" name="Content Placeholder 2"/>
          <p:cNvSpPr>
            <a:spLocks noGrp="1"/>
          </p:cNvSpPr>
          <p:nvPr>
            <p:ph idx="1"/>
          </p:nvPr>
        </p:nvSpPr>
        <p:spPr/>
        <p:txBody>
          <a:bodyPr/>
          <a:lstStyle/>
          <a:p>
            <a:r>
              <a:rPr lang="en-IN" sz="4800"/>
              <a:t>Anthracene is mainly used for the preparation of anthraquinone and certain dyes</a:t>
            </a:r>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74" name="Title 1"/>
          <p:cNvSpPr>
            <a:spLocks noGrp="1"/>
          </p:cNvSpPr>
          <p:nvPr>
            <p:ph type="title"/>
          </p:nvPr>
        </p:nvSpPr>
        <p:spPr/>
        <p:txBody>
          <a:bodyPr/>
          <a:lstStyle/>
          <a:p>
            <a:r>
              <a:rPr lang="en-IN">
                <a:solidFill>
                  <a:srgbClr val="000000"/>
                </a:solidFill>
              </a:rPr>
              <a:t>PHENANTHRENE, C14H10</a:t>
            </a:r>
            <a:endParaRPr lang="en-US">
              <a:solidFill>
                <a:srgbClr val="000000"/>
              </a:solidFill>
            </a:endParaRPr>
          </a:p>
        </p:txBody>
      </p:sp>
      <p:sp>
        <p:nvSpPr>
          <p:cNvPr id="1048675" name="Content Placeholder 2"/>
          <p:cNvSpPr>
            <a:spLocks noGrp="1"/>
          </p:cNvSpPr>
          <p:nvPr>
            <p:ph sz="half" idx="1"/>
          </p:nvPr>
        </p:nvSpPr>
        <p:spPr>
          <a:xfrm>
            <a:off x="616211" y="1338550"/>
            <a:ext cx="4184035" cy="4751709"/>
          </a:xfrm>
        </p:spPr>
        <p:txBody>
          <a:bodyPr/>
          <a:lstStyle/>
          <a:p>
            <a:pPr marL="0" indent="0">
              <a:buNone/>
            </a:pPr>
            <a:r>
              <a:rPr lang="en-IN" sz="2400">
                <a:solidFill>
                  <a:srgbClr val="FF0000"/>
                </a:solidFill>
              </a:rPr>
              <a:t>Structure of Phenanthrene</a:t>
            </a:r>
            <a:endParaRPr sz="2800"/>
          </a:p>
          <a:p>
            <a:pPr marL="0" indent="0">
              <a:buNone/>
            </a:pPr>
            <a:r>
              <a:rPr lang="en-IN" sz="2000"/>
              <a:t>1 Resonance concept</a:t>
            </a:r>
            <a:endParaRPr sz="2400"/>
          </a:p>
          <a:p>
            <a:endParaRPr lang="en-IN" sz="2000"/>
          </a:p>
          <a:p>
            <a:pPr marL="0" indent="0">
              <a:buNone/>
            </a:pPr>
            <a:endParaRPr lang="en-IN" sz="1800"/>
          </a:p>
          <a:p>
            <a:endParaRPr lang="en-IN" sz="1800"/>
          </a:p>
          <a:p>
            <a:endParaRPr lang="en-IN" sz="1800"/>
          </a:p>
          <a:p>
            <a:endParaRPr lang="en-US"/>
          </a:p>
        </p:txBody>
      </p:sp>
      <p:sp>
        <p:nvSpPr>
          <p:cNvPr id="1048676" name="Content Placeholder 3"/>
          <p:cNvSpPr>
            <a:spLocks noGrp="1"/>
          </p:cNvSpPr>
          <p:nvPr>
            <p:ph sz="half" idx="2"/>
          </p:nvPr>
        </p:nvSpPr>
        <p:spPr>
          <a:xfrm>
            <a:off x="5333904" y="1772567"/>
            <a:ext cx="4184035" cy="5053265"/>
          </a:xfrm>
        </p:spPr>
        <p:txBody>
          <a:bodyPr/>
          <a:lstStyle/>
          <a:p>
            <a:pPr marL="0" indent="0">
              <a:buNone/>
            </a:pPr>
            <a:r>
              <a:rPr lang="en-IN"/>
              <a:t>2 Orbital Concept</a:t>
            </a:r>
          </a:p>
        </p:txBody>
      </p:sp>
      <p:pic>
        <p:nvPicPr>
          <p:cNvPr id="2097214" name="Picture 5"/>
          <p:cNvPicPr>
            <a:picLocks noChangeAspect="1"/>
          </p:cNvPicPr>
          <p:nvPr/>
        </p:nvPicPr>
        <p:blipFill>
          <a:blip r:embed="rId2"/>
          <a:stretch>
            <a:fillRect/>
          </a:stretch>
        </p:blipFill>
        <p:spPr>
          <a:xfrm>
            <a:off x="396769" y="2414358"/>
            <a:ext cx="4554583" cy="1014642"/>
          </a:xfrm>
          <a:prstGeom prst="rect">
            <a:avLst/>
          </a:prstGeom>
        </p:spPr>
      </p:pic>
      <p:pic>
        <p:nvPicPr>
          <p:cNvPr id="2097215" name="Picture 6"/>
          <p:cNvPicPr>
            <a:picLocks noChangeAspect="1"/>
          </p:cNvPicPr>
          <p:nvPr/>
        </p:nvPicPr>
        <p:blipFill>
          <a:blip r:embed="rId3"/>
          <a:stretch>
            <a:fillRect/>
          </a:stretch>
        </p:blipFill>
        <p:spPr>
          <a:xfrm>
            <a:off x="421085" y="3912958"/>
            <a:ext cx="4554583" cy="1365103"/>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77" name="Title 1"/>
          <p:cNvSpPr>
            <a:spLocks noGrp="1"/>
          </p:cNvSpPr>
          <p:nvPr>
            <p:ph type="title"/>
          </p:nvPr>
        </p:nvSpPr>
        <p:spPr/>
        <p:txBody>
          <a:bodyPr/>
          <a:lstStyle/>
          <a:p>
            <a:r>
              <a:rPr lang="en-IN">
                <a:solidFill>
                  <a:srgbClr val="000000"/>
                </a:solidFill>
              </a:rPr>
              <a:t>SYNTHESIS OF PHENANTHRENE</a:t>
            </a:r>
            <a:endParaRPr lang="en-US">
              <a:solidFill>
                <a:srgbClr val="000000"/>
              </a:solidFill>
            </a:endParaRPr>
          </a:p>
        </p:txBody>
      </p:sp>
      <p:sp>
        <p:nvSpPr>
          <p:cNvPr id="1048678" name="Content Placeholder 2"/>
          <p:cNvSpPr>
            <a:spLocks noGrp="1"/>
          </p:cNvSpPr>
          <p:nvPr>
            <p:ph idx="1"/>
          </p:nvPr>
        </p:nvSpPr>
        <p:spPr>
          <a:xfrm>
            <a:off x="677334" y="1536434"/>
            <a:ext cx="8596668" cy="4504929"/>
          </a:xfrm>
        </p:spPr>
        <p:txBody>
          <a:bodyPr/>
          <a:lstStyle/>
          <a:p>
            <a:r>
              <a:rPr lang="en-IN" sz="4000">
                <a:solidFill>
                  <a:srgbClr val="0070C0"/>
                </a:solidFill>
              </a:rPr>
              <a:t>1 Pschorr’s synthesis</a:t>
            </a:r>
            <a:endParaRPr sz="4400"/>
          </a:p>
          <a:p>
            <a:endParaRPr lang="en-IN" sz="3200"/>
          </a:p>
          <a:p>
            <a:endParaRPr lang="en-IN" sz="3200"/>
          </a:p>
          <a:p>
            <a:endParaRPr lang="en-US"/>
          </a:p>
        </p:txBody>
      </p:sp>
      <p:pic>
        <p:nvPicPr>
          <p:cNvPr id="2097216" name="Picture 4"/>
          <p:cNvPicPr>
            <a:picLocks noChangeAspect="1"/>
          </p:cNvPicPr>
          <p:nvPr/>
        </p:nvPicPr>
        <p:blipFill>
          <a:blip r:embed="rId2"/>
          <a:stretch>
            <a:fillRect/>
          </a:stretch>
        </p:blipFill>
        <p:spPr>
          <a:xfrm>
            <a:off x="1071527" y="2134097"/>
            <a:ext cx="7356655" cy="474249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79" name="Title 1"/>
          <p:cNvSpPr>
            <a:spLocks noGrp="1"/>
          </p:cNvSpPr>
          <p:nvPr>
            <p:ph type="title"/>
          </p:nvPr>
        </p:nvSpPr>
        <p:spPr/>
        <p:txBody>
          <a:bodyPr>
            <a:normAutofit/>
          </a:bodyPr>
          <a:lstStyle/>
          <a:p>
            <a:r>
              <a:rPr lang="en-IN" sz="3200" b="1">
                <a:solidFill>
                  <a:srgbClr val="0070C0"/>
                </a:solidFill>
              </a:rPr>
              <a:t>2. Haworth’s synthesis</a:t>
            </a:r>
            <a:br>
              <a:rPr lang="en-IN" sz="3200" b="1">
                <a:solidFill>
                  <a:srgbClr val="0070C0"/>
                </a:solidFill>
              </a:rPr>
            </a:br>
            <a:endParaRPr lang="en-US" sz="2400" b="1">
              <a:solidFill>
                <a:srgbClr val="0070C0"/>
              </a:solidFill>
            </a:endParaRPr>
          </a:p>
        </p:txBody>
      </p:sp>
      <p:pic>
        <p:nvPicPr>
          <p:cNvPr id="2097217" name="Picture 4"/>
          <p:cNvPicPr>
            <a:picLocks noChangeAspect="1"/>
          </p:cNvPicPr>
          <p:nvPr/>
        </p:nvPicPr>
        <p:blipFill>
          <a:blip r:embed="rId2"/>
          <a:stretch>
            <a:fillRect/>
          </a:stretch>
        </p:blipFill>
        <p:spPr>
          <a:xfrm>
            <a:off x="4869633" y="507124"/>
            <a:ext cx="3529686" cy="6080567"/>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0" name="Title 1"/>
          <p:cNvSpPr>
            <a:spLocks noGrp="1"/>
          </p:cNvSpPr>
          <p:nvPr>
            <p:ph type="title"/>
          </p:nvPr>
        </p:nvSpPr>
        <p:spPr/>
        <p:txBody>
          <a:bodyPr>
            <a:normAutofit/>
          </a:bodyPr>
          <a:lstStyle/>
          <a:p>
            <a:r>
              <a:rPr lang="en-IN" sz="4000">
                <a:solidFill>
                  <a:srgbClr val="000000"/>
                </a:solidFill>
              </a:rPr>
              <a:t>PHYSICAL PROPERTIES OF PHENANTHRENE</a:t>
            </a:r>
            <a:endParaRPr lang="en-US">
              <a:solidFill>
                <a:srgbClr val="000000"/>
              </a:solidFill>
            </a:endParaRPr>
          </a:p>
        </p:txBody>
      </p:sp>
      <p:sp>
        <p:nvSpPr>
          <p:cNvPr id="1048681" name="Content Placeholder 2"/>
          <p:cNvSpPr>
            <a:spLocks noGrp="1"/>
          </p:cNvSpPr>
          <p:nvPr>
            <p:ph idx="1"/>
          </p:nvPr>
        </p:nvSpPr>
        <p:spPr/>
        <p:txBody>
          <a:bodyPr/>
          <a:lstStyle/>
          <a:p>
            <a:r>
              <a:rPr lang="en-IN" sz="3600"/>
              <a:t>1. Phenanthrene is a colourless solid (m.p. 372 K) </a:t>
            </a:r>
            <a:endParaRPr sz="4000"/>
          </a:p>
          <a:p>
            <a:r>
              <a:rPr lang="en-IN" sz="3600"/>
              <a:t>2. It is insoluble in water but soluble in organic solvents such as benzene.
3. Its solution is benzene shows blue flourescence.</a:t>
            </a:r>
            <a:endParaRPr lang="en-US"/>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2" name="Title 1"/>
          <p:cNvSpPr>
            <a:spLocks noGrp="1"/>
          </p:cNvSpPr>
          <p:nvPr>
            <p:ph type="title"/>
          </p:nvPr>
        </p:nvSpPr>
        <p:spPr/>
        <p:txBody>
          <a:bodyPr/>
          <a:lstStyle/>
          <a:p>
            <a:r>
              <a:rPr lang="en-IN">
                <a:solidFill>
                  <a:srgbClr val="BF0000"/>
                </a:solidFill>
              </a:rPr>
              <a:t>CHEMICAL PROPERTIES OF THE PHENANTHRENE</a:t>
            </a:r>
            <a:endParaRPr lang="en-US">
              <a:solidFill>
                <a:srgbClr val="BF0000"/>
              </a:solidFill>
            </a:endParaRPr>
          </a:p>
        </p:txBody>
      </p:sp>
      <p:sp>
        <p:nvSpPr>
          <p:cNvPr id="1048683" name="Content Placeholder 2"/>
          <p:cNvSpPr>
            <a:spLocks noGrp="1"/>
          </p:cNvSpPr>
          <p:nvPr>
            <p:ph idx="1"/>
          </p:nvPr>
        </p:nvSpPr>
        <p:spPr>
          <a:xfrm>
            <a:off x="677334" y="1809241"/>
            <a:ext cx="8596668" cy="4232122"/>
          </a:xfrm>
        </p:spPr>
        <p:txBody>
          <a:bodyPr>
            <a:normAutofit/>
          </a:bodyPr>
          <a:lstStyle/>
          <a:p>
            <a:pPr marL="0" indent="0">
              <a:buNone/>
            </a:pPr>
            <a:r>
              <a:rPr lang="en-IN" sz="4400">
                <a:solidFill>
                  <a:srgbClr val="002060"/>
                </a:solidFill>
              </a:rPr>
              <a:t>1 Addition of halogens</a:t>
            </a:r>
            <a:endParaRPr sz="4800"/>
          </a:p>
          <a:p>
            <a:endParaRPr lang="en-IN" sz="4400">
              <a:solidFill>
                <a:srgbClr val="002060"/>
              </a:solidFill>
            </a:endParaRPr>
          </a:p>
          <a:p>
            <a:endParaRPr lang="en-IN" sz="3200"/>
          </a:p>
          <a:p>
            <a:pPr marL="0" indent="0">
              <a:buNone/>
            </a:pPr>
            <a:endParaRPr lang="en-IN" sz="3200"/>
          </a:p>
          <a:p>
            <a:endParaRPr lang="en-IN" sz="3200"/>
          </a:p>
          <a:p>
            <a:endParaRPr lang="en-IN" sz="3200"/>
          </a:p>
          <a:p>
            <a:endParaRPr lang="en-IN" sz="3200"/>
          </a:p>
          <a:p>
            <a:endParaRPr lang="en-IN" sz="3200"/>
          </a:p>
          <a:p>
            <a:endParaRPr lang="en-IN" sz="3200"/>
          </a:p>
          <a:p>
            <a:endParaRPr lang="en-IN" sz="3200"/>
          </a:p>
          <a:p>
            <a:endParaRPr lang="en-IN" sz="3200"/>
          </a:p>
          <a:p>
            <a:endParaRPr lang="en-IN" sz="3200"/>
          </a:p>
          <a:p>
            <a:endParaRPr lang="en-IN" sz="3200"/>
          </a:p>
          <a:p>
            <a:endParaRPr lang="en-IN" sz="3200"/>
          </a:p>
          <a:p>
            <a:endParaRPr lang="en-US"/>
          </a:p>
        </p:txBody>
      </p:sp>
      <p:pic>
        <p:nvPicPr>
          <p:cNvPr id="2097218" name="Picture 5"/>
          <p:cNvPicPr>
            <a:picLocks noChangeAspect="1"/>
          </p:cNvPicPr>
          <p:nvPr/>
        </p:nvPicPr>
        <p:blipFill>
          <a:blip r:embed="rId2"/>
          <a:stretch>
            <a:fillRect/>
          </a:stretch>
        </p:blipFill>
        <p:spPr>
          <a:xfrm>
            <a:off x="677334" y="2881069"/>
            <a:ext cx="9976843" cy="2485530"/>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4" name="Title 1"/>
          <p:cNvSpPr>
            <a:spLocks noGrp="1"/>
          </p:cNvSpPr>
          <p:nvPr>
            <p:ph type="title"/>
          </p:nvPr>
        </p:nvSpPr>
        <p:spPr/>
        <p:txBody>
          <a:bodyPr>
            <a:normAutofit/>
          </a:bodyPr>
          <a:lstStyle/>
          <a:p>
            <a:r>
              <a:rPr lang="en-IN" sz="7200">
                <a:solidFill>
                  <a:srgbClr val="0070C0"/>
                </a:solidFill>
              </a:rPr>
              <a:t>2. Reduction</a:t>
            </a:r>
            <a:endParaRPr lang="en-US" sz="2800">
              <a:solidFill>
                <a:srgbClr val="0070C0"/>
              </a:solidFill>
            </a:endParaRPr>
          </a:p>
        </p:txBody>
      </p:sp>
      <p:pic>
        <p:nvPicPr>
          <p:cNvPr id="2097219" name="Picture 4"/>
          <p:cNvPicPr>
            <a:picLocks noChangeAspect="1"/>
          </p:cNvPicPr>
          <p:nvPr/>
        </p:nvPicPr>
        <p:blipFill>
          <a:blip r:embed="rId2"/>
          <a:stretch>
            <a:fillRect/>
          </a:stretch>
        </p:blipFill>
        <p:spPr>
          <a:xfrm>
            <a:off x="0" y="1930400"/>
            <a:ext cx="9914150" cy="2214007"/>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5" name="Title 1"/>
          <p:cNvSpPr>
            <a:spLocks noGrp="1"/>
          </p:cNvSpPr>
          <p:nvPr>
            <p:ph type="title"/>
          </p:nvPr>
        </p:nvSpPr>
        <p:spPr/>
        <p:txBody>
          <a:bodyPr>
            <a:noAutofit/>
          </a:bodyPr>
          <a:lstStyle/>
          <a:p>
            <a:r>
              <a:rPr lang="en-IN" sz="4800" b="1">
                <a:solidFill>
                  <a:srgbClr val="0000FF"/>
                </a:solidFill>
              </a:rPr>
              <a:t>3. Electrophilic substitution reaction</a:t>
            </a:r>
            <a:endParaRPr lang="en-US" sz="4800" b="1">
              <a:solidFill>
                <a:srgbClr val="0000FF"/>
              </a:solidFill>
            </a:endParaRPr>
          </a:p>
        </p:txBody>
      </p:sp>
      <p:pic>
        <p:nvPicPr>
          <p:cNvPr id="2097220" name="Picture 4"/>
          <p:cNvPicPr>
            <a:picLocks noChangeAspect="1"/>
          </p:cNvPicPr>
          <p:nvPr/>
        </p:nvPicPr>
        <p:blipFill>
          <a:blip r:embed="rId2"/>
          <a:stretch>
            <a:fillRect/>
          </a:stretch>
        </p:blipFill>
        <p:spPr>
          <a:xfrm>
            <a:off x="677334" y="1930400"/>
            <a:ext cx="8128000" cy="2369458"/>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6" name="Title 1"/>
          <p:cNvSpPr>
            <a:spLocks noGrp="1"/>
          </p:cNvSpPr>
          <p:nvPr>
            <p:ph type="title"/>
          </p:nvPr>
        </p:nvSpPr>
        <p:spPr/>
        <p:txBody>
          <a:bodyPr>
            <a:normAutofit/>
          </a:bodyPr>
          <a:lstStyle/>
          <a:p>
            <a:r>
              <a:rPr lang="en-IN" sz="2800" b="1">
                <a:solidFill>
                  <a:srgbClr val="0070C0"/>
                </a:solidFill>
              </a:rPr>
              <a:t>4. Oxidation</a:t>
            </a:r>
            <a:endParaRPr lang="en-US" sz="2800" b="1">
              <a:solidFill>
                <a:srgbClr val="0070C0"/>
              </a:solidFill>
            </a:endParaRPr>
          </a:p>
        </p:txBody>
      </p:sp>
      <p:sp>
        <p:nvSpPr>
          <p:cNvPr id="1048687" name="Content Placeholder 3"/>
          <p:cNvSpPr>
            <a:spLocks noGrp="1"/>
          </p:cNvSpPr>
          <p:nvPr>
            <p:ph idx="1"/>
          </p:nvPr>
        </p:nvSpPr>
        <p:spPr>
          <a:xfrm>
            <a:off x="677334" y="3141722"/>
            <a:ext cx="8596668" cy="2899640"/>
          </a:xfrm>
        </p:spPr>
        <p:txBody>
          <a:bodyPr>
            <a:normAutofit/>
          </a:bodyPr>
          <a:lstStyle/>
          <a:p>
            <a:pPr marL="0" indent="0">
              <a:buNone/>
            </a:pPr>
            <a:r>
              <a:rPr lang="en-IN" sz="2800">
                <a:solidFill>
                  <a:srgbClr val="0070C0"/>
                </a:solidFill>
              </a:rPr>
              <a:t>5. Ozonolysis</a:t>
            </a:r>
          </a:p>
          <a:p>
            <a:pPr marL="0" indent="0">
              <a:buNone/>
            </a:pPr>
            <a:endParaRPr lang="en-US" sz="2800">
              <a:solidFill>
                <a:srgbClr val="0070C0"/>
              </a:solidFill>
            </a:endParaRPr>
          </a:p>
        </p:txBody>
      </p:sp>
      <p:pic>
        <p:nvPicPr>
          <p:cNvPr id="2097221" name="Picture 3"/>
          <p:cNvPicPr>
            <a:picLocks noChangeAspect="1"/>
          </p:cNvPicPr>
          <p:nvPr/>
        </p:nvPicPr>
        <p:blipFill>
          <a:blip r:embed="rId2"/>
          <a:stretch>
            <a:fillRect/>
          </a:stretch>
        </p:blipFill>
        <p:spPr>
          <a:xfrm>
            <a:off x="652885" y="1301214"/>
            <a:ext cx="8128000" cy="1541710"/>
          </a:xfrm>
          <a:prstGeom prst="rect">
            <a:avLst/>
          </a:prstGeom>
        </p:spPr>
      </p:pic>
      <p:pic>
        <p:nvPicPr>
          <p:cNvPr id="2097222" name="Picture 5"/>
          <p:cNvPicPr>
            <a:picLocks noChangeAspect="1"/>
          </p:cNvPicPr>
          <p:nvPr/>
        </p:nvPicPr>
        <p:blipFill>
          <a:blip r:embed="rId3"/>
          <a:stretch>
            <a:fillRect/>
          </a:stretch>
        </p:blipFill>
        <p:spPr>
          <a:xfrm>
            <a:off x="911668" y="4186657"/>
            <a:ext cx="8128000" cy="1385531"/>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688" name="Title 1"/>
          <p:cNvSpPr>
            <a:spLocks noGrp="1"/>
          </p:cNvSpPr>
          <p:nvPr>
            <p:ph type="title"/>
          </p:nvPr>
        </p:nvSpPr>
        <p:spPr/>
        <p:txBody>
          <a:bodyPr>
            <a:normAutofit/>
          </a:bodyPr>
          <a:lstStyle/>
          <a:p>
            <a:r>
              <a:rPr lang="en-IN">
                <a:solidFill>
                  <a:srgbClr val="330066"/>
                </a:solidFill>
              </a:rPr>
              <a:t>MECHANISM OF SUBSTITUTION AND ADDITION REACTION OF PHENANTHRENE</a:t>
            </a:r>
          </a:p>
          <a:p>
            <a:endParaRPr lang="en-US">
              <a:solidFill>
                <a:srgbClr val="330066"/>
              </a:solidFill>
            </a:endParaRPr>
          </a:p>
        </p:txBody>
      </p:sp>
      <p:pic>
        <p:nvPicPr>
          <p:cNvPr id="2097223" name="Picture 4"/>
          <p:cNvPicPr>
            <a:picLocks noGrp="1" noChangeAspect="1"/>
          </p:cNvPicPr>
          <p:nvPr>
            <p:ph idx="1"/>
          </p:nvPr>
        </p:nvPicPr>
        <p:blipFill>
          <a:blip r:embed="rId2"/>
          <a:stretch>
            <a:fillRect/>
          </a:stretch>
        </p:blipFill>
        <p:spPr>
          <a:xfrm>
            <a:off x="2007139" y="1806075"/>
            <a:ext cx="6586753" cy="4549189"/>
          </a:xfr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2D04F"/>
        </a:solidFill>
        <a:effectLst/>
      </p:bgPr>
    </p:bg>
    <p:spTree>
      <p:nvGrpSpPr>
        <p:cNvPr id="1" name=""/>
        <p:cNvGrpSpPr/>
        <p:nvPr/>
      </p:nvGrpSpPr>
      <p:grpSpPr>
        <a:xfrm>
          <a:off x="0" y="0"/>
          <a:ext cx="0" cy="0"/>
          <a:chOff x="0" y="0"/>
          <a:chExt cx="0" cy="0"/>
        </a:xfrm>
      </p:grpSpPr>
      <p:sp>
        <p:nvSpPr>
          <p:cNvPr id="1048767" name="Title 1048766"/>
          <p:cNvSpPr>
            <a:spLocks noGrp="1"/>
          </p:cNvSpPr>
          <p:nvPr>
            <p:ph type="title"/>
          </p:nvPr>
        </p:nvSpPr>
        <p:spPr/>
        <p:txBody>
          <a:bodyPr>
            <a:normAutofit/>
          </a:bodyPr>
          <a:lstStyle/>
          <a:p>
            <a:r>
              <a:rPr lang="en-US" sz="5400" dirty="0" smtClean="0">
                <a:solidFill>
                  <a:srgbClr val="000000"/>
                </a:solidFill>
              </a:rPr>
              <a:t>      Thanks</a:t>
            </a:r>
            <a:endParaRPr lang="en-IN" sz="5400"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720</Words>
  <Application>Microsoft Office PowerPoint</Application>
  <PresentationFormat>Widescreen</PresentationFormat>
  <Paragraphs>180</Paragraphs>
  <Slides>44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Trebuchet MS</vt:lpstr>
      <vt:lpstr>Wingdings 3</vt:lpstr>
      <vt:lpstr>Facet</vt:lpstr>
      <vt:lpstr>PowerPoint Presentation</vt:lpstr>
      <vt:lpstr>INTRODUCTION</vt:lpstr>
      <vt:lpstr>NAPHTHALENE, C10H8</vt:lpstr>
      <vt:lpstr>SYNTHESIS OF NAPHTHALENE</vt:lpstr>
      <vt:lpstr>Fittig’s synthesis </vt:lpstr>
      <vt:lpstr>Haworth’s synthesis </vt:lpstr>
      <vt:lpstr>PHYSICAL PROPERTIES OF NAPHTHALENE</vt:lpstr>
      <vt:lpstr>Electrophilic Substitution Reaction</vt:lpstr>
      <vt:lpstr>2 Nitration </vt:lpstr>
      <vt:lpstr>3. Sulphonation</vt:lpstr>
      <vt:lpstr>4. Friedel-Crafts reaction</vt:lpstr>
      <vt:lpstr>Addition Reaction</vt:lpstr>
      <vt:lpstr>2. Addition of halogens. </vt:lpstr>
      <vt:lpstr>Other Reaction</vt:lpstr>
      <vt:lpstr>2. Picrate formation</vt:lpstr>
      <vt:lpstr>USES OF NAPHTHALENE </vt:lpstr>
      <vt:lpstr>MECHANISM OF SUBSTITUTION IN NAPHTHALENE  </vt:lpstr>
      <vt:lpstr>ANTHRACENE, C14H10</vt:lpstr>
      <vt:lpstr>SYNTHESIS OF ANTHRACENE</vt:lpstr>
      <vt:lpstr>2 Diel’s-Alder reaction</vt:lpstr>
      <vt:lpstr>3. o-Bromobenzy bromide      </vt:lpstr>
      <vt:lpstr>4. Elb’s reaction </vt:lpstr>
      <vt:lpstr>PHYSICAL PROPERTIES OF ANTHRACENE</vt:lpstr>
      <vt:lpstr>Chemical properties of ANTHRACENE 1. Halogenation</vt:lpstr>
      <vt:lpstr>2. Nitration</vt:lpstr>
      <vt:lpstr>3. Sulphonation</vt:lpstr>
      <vt:lpstr>4. Friedel-Craft‘s acylation</vt:lpstr>
      <vt:lpstr>5. Chloromethylation and formylation.</vt:lpstr>
      <vt:lpstr>6. Reduction</vt:lpstr>
      <vt:lpstr>7. Oxidation</vt:lpstr>
      <vt:lpstr>8. Dimerisation</vt:lpstr>
      <vt:lpstr>9. Diel’s-Alder reaction</vt:lpstr>
      <vt:lpstr>MECHANISM OF SUBSTITUTION AND ADDITION REACTION OF ANTHRACENE</vt:lpstr>
      <vt:lpstr>Uses Of ANTHRACENE</vt:lpstr>
      <vt:lpstr>PHENANTHRENE, C14H10</vt:lpstr>
      <vt:lpstr>SYNTHESIS OF PHENANTHRENE</vt:lpstr>
      <vt:lpstr>2. Haworth’s synthesis </vt:lpstr>
      <vt:lpstr>PHYSICAL PROPERTIES OF PHENANTHRENE</vt:lpstr>
      <vt:lpstr>CHEMICAL PROPERTIES OF THE PHENANTHRENE</vt:lpstr>
      <vt:lpstr>2. Reduction</vt:lpstr>
      <vt:lpstr>3. Electrophilic substitution reaction</vt:lpstr>
      <vt:lpstr>4. Oxidation</vt:lpstr>
      <vt:lpstr>MECHANISM OF SUBSTITUTION AND ADDITION REACTION OF PHENANTHRENE </vt:lpstr>
      <vt:lpstr>      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OF CHEMISTRY</dc:title>
  <dc:creator>Mahender Singh</dc:creator>
  <cp:lastModifiedBy>chemistry</cp:lastModifiedBy>
  <cp:revision>3</cp:revision>
  <dcterms:created xsi:type="dcterms:W3CDTF">2022-02-20T05:18:45Z</dcterms:created>
  <dcterms:modified xsi:type="dcterms:W3CDTF">2022-07-18T05:14:02Z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4e9ad1947aff47a0901c8ddf04a6bfe1</vt:lpwstr>
  </property>
</Properties>
</file>